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7" r:id="rId3"/>
    <p:sldId id="275" r:id="rId4"/>
    <p:sldId id="257" r:id="rId5"/>
    <p:sldId id="258" r:id="rId6"/>
    <p:sldId id="259" r:id="rId7"/>
    <p:sldId id="260" r:id="rId8"/>
    <p:sldId id="261" r:id="rId9"/>
    <p:sldId id="264" r:id="rId10"/>
    <p:sldId id="265" r:id="rId11"/>
    <p:sldId id="266" r:id="rId12"/>
    <p:sldId id="269" r:id="rId13"/>
    <p:sldId id="270" r:id="rId14"/>
    <p:sldId id="272" r:id="rId15"/>
    <p:sldId id="273" r:id="rId16"/>
    <p:sldId id="276" r:id="rId17"/>
  </p:sldIdLst>
  <p:sldSz cx="9144000" cy="5145088"/>
  <p:notesSz cx="6858000" cy="9144000"/>
  <p:defaultTextStyle>
    <a:defPPr>
      <a:defRPr lang="en-US"/>
    </a:defPPr>
    <a:lvl1pPr marL="0" algn="l" defTabSz="911690" rtl="0" eaLnBrk="1" latinLnBrk="0" hangingPunct="1">
      <a:defRPr sz="1800" kern="1200">
        <a:solidFill>
          <a:schemeClr val="tx1"/>
        </a:solidFill>
        <a:latin typeface="+mn-lt"/>
        <a:ea typeface="+mn-ea"/>
        <a:cs typeface="+mn-cs"/>
      </a:defRPr>
    </a:lvl1pPr>
    <a:lvl2pPr marL="455843" algn="l" defTabSz="911690" rtl="0" eaLnBrk="1" latinLnBrk="0" hangingPunct="1">
      <a:defRPr sz="1800" kern="1200">
        <a:solidFill>
          <a:schemeClr val="tx1"/>
        </a:solidFill>
        <a:latin typeface="+mn-lt"/>
        <a:ea typeface="+mn-ea"/>
        <a:cs typeface="+mn-cs"/>
      </a:defRPr>
    </a:lvl2pPr>
    <a:lvl3pPr marL="911690" algn="l" defTabSz="911690" rtl="0" eaLnBrk="1" latinLnBrk="0" hangingPunct="1">
      <a:defRPr sz="1800" kern="1200">
        <a:solidFill>
          <a:schemeClr val="tx1"/>
        </a:solidFill>
        <a:latin typeface="+mn-lt"/>
        <a:ea typeface="+mn-ea"/>
        <a:cs typeface="+mn-cs"/>
      </a:defRPr>
    </a:lvl3pPr>
    <a:lvl4pPr marL="1367523" algn="l" defTabSz="911690" rtl="0" eaLnBrk="1" latinLnBrk="0" hangingPunct="1">
      <a:defRPr sz="1800" kern="1200">
        <a:solidFill>
          <a:schemeClr val="tx1"/>
        </a:solidFill>
        <a:latin typeface="+mn-lt"/>
        <a:ea typeface="+mn-ea"/>
        <a:cs typeface="+mn-cs"/>
      </a:defRPr>
    </a:lvl4pPr>
    <a:lvl5pPr marL="1823370" algn="l" defTabSz="911690" rtl="0" eaLnBrk="1" latinLnBrk="0" hangingPunct="1">
      <a:defRPr sz="1800" kern="1200">
        <a:solidFill>
          <a:schemeClr val="tx1"/>
        </a:solidFill>
        <a:latin typeface="+mn-lt"/>
        <a:ea typeface="+mn-ea"/>
        <a:cs typeface="+mn-cs"/>
      </a:defRPr>
    </a:lvl5pPr>
    <a:lvl6pPr marL="2279213" algn="l" defTabSz="911690" rtl="0" eaLnBrk="1" latinLnBrk="0" hangingPunct="1">
      <a:defRPr sz="1800" kern="1200">
        <a:solidFill>
          <a:schemeClr val="tx1"/>
        </a:solidFill>
        <a:latin typeface="+mn-lt"/>
        <a:ea typeface="+mn-ea"/>
        <a:cs typeface="+mn-cs"/>
      </a:defRPr>
    </a:lvl6pPr>
    <a:lvl7pPr marL="2735051" algn="l" defTabSz="911690" rtl="0" eaLnBrk="1" latinLnBrk="0" hangingPunct="1">
      <a:defRPr sz="1800" kern="1200">
        <a:solidFill>
          <a:schemeClr val="tx1"/>
        </a:solidFill>
        <a:latin typeface="+mn-lt"/>
        <a:ea typeface="+mn-ea"/>
        <a:cs typeface="+mn-cs"/>
      </a:defRPr>
    </a:lvl7pPr>
    <a:lvl8pPr marL="3190895" algn="l" defTabSz="911690" rtl="0" eaLnBrk="1" latinLnBrk="0" hangingPunct="1">
      <a:defRPr sz="1800" kern="1200">
        <a:solidFill>
          <a:schemeClr val="tx1"/>
        </a:solidFill>
        <a:latin typeface="+mn-lt"/>
        <a:ea typeface="+mn-ea"/>
        <a:cs typeface="+mn-cs"/>
      </a:defRPr>
    </a:lvl8pPr>
    <a:lvl9pPr marL="3646734" algn="l" defTabSz="91169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C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34" autoAdjust="0"/>
    <p:restoredTop sz="72261" autoAdjust="0"/>
  </p:normalViewPr>
  <p:slideViewPr>
    <p:cSldViewPr showGuides="1">
      <p:cViewPr varScale="1">
        <p:scale>
          <a:sx n="123" d="100"/>
          <a:sy n="123" d="100"/>
        </p:scale>
        <p:origin x="2308"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AEECBD-9EE0-4015-B561-B388EF7A2E72}" type="datetimeFigureOut">
              <a:rPr lang="en-GB" smtClean="0"/>
              <a:t>03/12/2018</a:t>
            </a:fld>
            <a:endParaRPr lang="en-GB"/>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80AC22-9C97-4A85-A71B-46DC427E4B4E}" type="slidenum">
              <a:rPr lang="en-GB" smtClean="0"/>
              <a:t>‹#›</a:t>
            </a:fld>
            <a:endParaRPr lang="en-GB"/>
          </a:p>
        </p:txBody>
      </p:sp>
    </p:spTree>
    <p:extLst>
      <p:ext uri="{BB962C8B-B14F-4D97-AF65-F5344CB8AC3E}">
        <p14:creationId xmlns:p14="http://schemas.microsoft.com/office/powerpoint/2010/main" val="2023563173"/>
      </p:ext>
    </p:extLst>
  </p:cSld>
  <p:clrMap bg1="lt1" tx1="dk1" bg2="lt2" tx2="dk2" accent1="accent1" accent2="accent2" accent3="accent3" accent4="accent4" accent5="accent5" accent6="accent6" hlink="hlink" folHlink="folHlink"/>
  <p:notesStyle>
    <a:lvl1pPr marL="0" algn="l" defTabSz="911690" rtl="0" eaLnBrk="1" latinLnBrk="0" hangingPunct="1">
      <a:defRPr sz="1200" kern="1200">
        <a:solidFill>
          <a:schemeClr val="tx1"/>
        </a:solidFill>
        <a:latin typeface="+mn-lt"/>
        <a:ea typeface="+mn-ea"/>
        <a:cs typeface="+mn-cs"/>
      </a:defRPr>
    </a:lvl1pPr>
    <a:lvl2pPr marL="455843" algn="l" defTabSz="911690" rtl="0" eaLnBrk="1" latinLnBrk="0" hangingPunct="1">
      <a:defRPr sz="1200" kern="1200">
        <a:solidFill>
          <a:schemeClr val="tx1"/>
        </a:solidFill>
        <a:latin typeface="+mn-lt"/>
        <a:ea typeface="+mn-ea"/>
        <a:cs typeface="+mn-cs"/>
      </a:defRPr>
    </a:lvl2pPr>
    <a:lvl3pPr marL="911690" algn="l" defTabSz="911690" rtl="0" eaLnBrk="1" latinLnBrk="0" hangingPunct="1">
      <a:defRPr sz="1200" kern="1200">
        <a:solidFill>
          <a:schemeClr val="tx1"/>
        </a:solidFill>
        <a:latin typeface="+mn-lt"/>
        <a:ea typeface="+mn-ea"/>
        <a:cs typeface="+mn-cs"/>
      </a:defRPr>
    </a:lvl3pPr>
    <a:lvl4pPr marL="1367523" algn="l" defTabSz="911690" rtl="0" eaLnBrk="1" latinLnBrk="0" hangingPunct="1">
      <a:defRPr sz="1200" kern="1200">
        <a:solidFill>
          <a:schemeClr val="tx1"/>
        </a:solidFill>
        <a:latin typeface="+mn-lt"/>
        <a:ea typeface="+mn-ea"/>
        <a:cs typeface="+mn-cs"/>
      </a:defRPr>
    </a:lvl4pPr>
    <a:lvl5pPr marL="1823370" algn="l" defTabSz="911690" rtl="0" eaLnBrk="1" latinLnBrk="0" hangingPunct="1">
      <a:defRPr sz="1200" kern="1200">
        <a:solidFill>
          <a:schemeClr val="tx1"/>
        </a:solidFill>
        <a:latin typeface="+mn-lt"/>
        <a:ea typeface="+mn-ea"/>
        <a:cs typeface="+mn-cs"/>
      </a:defRPr>
    </a:lvl5pPr>
    <a:lvl6pPr marL="2279213" algn="l" defTabSz="911690" rtl="0" eaLnBrk="1" latinLnBrk="0" hangingPunct="1">
      <a:defRPr sz="1200" kern="1200">
        <a:solidFill>
          <a:schemeClr val="tx1"/>
        </a:solidFill>
        <a:latin typeface="+mn-lt"/>
        <a:ea typeface="+mn-ea"/>
        <a:cs typeface="+mn-cs"/>
      </a:defRPr>
    </a:lvl6pPr>
    <a:lvl7pPr marL="2735051" algn="l" defTabSz="911690" rtl="0" eaLnBrk="1" latinLnBrk="0" hangingPunct="1">
      <a:defRPr sz="1200" kern="1200">
        <a:solidFill>
          <a:schemeClr val="tx1"/>
        </a:solidFill>
        <a:latin typeface="+mn-lt"/>
        <a:ea typeface="+mn-ea"/>
        <a:cs typeface="+mn-cs"/>
      </a:defRPr>
    </a:lvl7pPr>
    <a:lvl8pPr marL="3190895" algn="l" defTabSz="911690" rtl="0" eaLnBrk="1" latinLnBrk="0" hangingPunct="1">
      <a:defRPr sz="1200" kern="1200">
        <a:solidFill>
          <a:schemeClr val="tx1"/>
        </a:solidFill>
        <a:latin typeface="+mn-lt"/>
        <a:ea typeface="+mn-ea"/>
        <a:cs typeface="+mn-cs"/>
      </a:defRPr>
    </a:lvl8pPr>
    <a:lvl9pPr marL="3646734" algn="l" defTabSz="91169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Trebuchet MS" panose="020B0603020202020204" pitchFamily="34" charset="0"/>
                <a:ea typeface="+mn-ea"/>
                <a:cs typeface="+mn-cs"/>
              </a:rPr>
              <a:t>The NEST Insight unit was set up by NEST Corporation to understand and address the challenges facing NEST’s members, and the new generation of defined contribution (DC) savers. </a:t>
            </a:r>
          </a:p>
          <a:p>
            <a:endParaRPr lang="en-GB" sz="1200" b="0" i="0" u="none" strike="noStrike" kern="1200" baseline="0" dirty="0">
              <a:solidFill>
                <a:schemeClr val="tx1"/>
              </a:solidFill>
              <a:latin typeface="Trebuchet MS" panose="020B0603020202020204" pitchFamily="34" charset="0"/>
              <a:ea typeface="+mn-ea"/>
              <a:cs typeface="+mn-cs"/>
            </a:endParaRPr>
          </a:p>
          <a:p>
            <a:r>
              <a:rPr lang="en-GB" sz="1200" b="0" i="0" u="none" strike="noStrike" kern="1200" baseline="0" dirty="0">
                <a:solidFill>
                  <a:schemeClr val="tx1"/>
                </a:solidFill>
                <a:latin typeface="Trebuchet MS" panose="020B0603020202020204" pitchFamily="34" charset="0"/>
                <a:ea typeface="+mn-ea"/>
                <a:cs typeface="+mn-cs"/>
              </a:rPr>
              <a:t>The scale of the NEST pension scheme, with over 5 million, means the unit is building up a rich store of data from a previously under-researched population, creating a platform from which to drive further insight about savers’ needs and behaviours. </a:t>
            </a:r>
          </a:p>
          <a:p>
            <a:endParaRPr lang="en-GB" sz="1200" b="0" i="0" u="none" strike="noStrike" kern="1200" baseline="0" dirty="0">
              <a:solidFill>
                <a:schemeClr val="tx1"/>
              </a:solidFill>
              <a:latin typeface="Trebuchet MS" panose="020B0603020202020204" pitchFamily="34" charset="0"/>
              <a:ea typeface="+mn-ea"/>
              <a:cs typeface="+mn-cs"/>
            </a:endParaRPr>
          </a:p>
          <a:p>
            <a:r>
              <a:rPr lang="en-GB" sz="1200" b="0" i="0" u="none" strike="noStrike" kern="1200" baseline="0" dirty="0">
                <a:solidFill>
                  <a:schemeClr val="tx1"/>
                </a:solidFill>
                <a:latin typeface="Trebuchet MS" panose="020B0603020202020204" pitchFamily="34" charset="0"/>
                <a:ea typeface="+mn-ea"/>
                <a:cs typeface="+mn-cs"/>
              </a:rPr>
              <a:t>NEST Insight works to ensure that these findings are available to the global academic, financial services and public policy communities.</a:t>
            </a:r>
            <a:endParaRPr lang="en-GB" dirty="0">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fld id="{A480AC22-9C97-4A85-A71B-46DC427E4B4E}" type="slidenum">
              <a:rPr lang="en-GB" smtClean="0"/>
              <a:t>3</a:t>
            </a:fld>
            <a:endParaRPr lang="en-GB"/>
          </a:p>
        </p:txBody>
      </p:sp>
    </p:spTree>
    <p:extLst>
      <p:ext uri="{BB962C8B-B14F-4D97-AF65-F5344CB8AC3E}">
        <p14:creationId xmlns:p14="http://schemas.microsoft.com/office/powerpoint/2010/main" val="58064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aim of this research is to examine whether creating a link between liquid and illiquid savings can create an appropriate balance of overall liquidity, and enhance the financial wellbeing of savers.</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Since the concept has not been tested, we do not yet know whether the theory underpinning the concept would be borne out in practice.</a:t>
            </a:r>
            <a:endParaRPr lang="en-GB" dirty="0"/>
          </a:p>
        </p:txBody>
      </p:sp>
      <p:sp>
        <p:nvSpPr>
          <p:cNvPr id="4" name="Slide Number Placeholder 3"/>
          <p:cNvSpPr>
            <a:spLocks noGrp="1"/>
          </p:cNvSpPr>
          <p:nvPr>
            <p:ph type="sldNum" sz="quarter" idx="10"/>
          </p:nvPr>
        </p:nvSpPr>
        <p:spPr/>
        <p:txBody>
          <a:bodyPr/>
          <a:lstStyle/>
          <a:p>
            <a:fld id="{A480AC22-9C97-4A85-A71B-46DC427E4B4E}" type="slidenum">
              <a:rPr lang="en-GB" smtClean="0"/>
              <a:t>13</a:t>
            </a:fld>
            <a:endParaRPr lang="en-GB"/>
          </a:p>
        </p:txBody>
      </p:sp>
    </p:spTree>
    <p:extLst>
      <p:ext uri="{BB962C8B-B14F-4D97-AF65-F5344CB8AC3E}">
        <p14:creationId xmlns:p14="http://schemas.microsoft.com/office/powerpoint/2010/main" val="1918618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80AC22-9C97-4A85-A71B-46DC427E4B4E}" type="slidenum">
              <a:rPr lang="en-GB" smtClean="0"/>
              <a:t>14</a:t>
            </a:fld>
            <a:endParaRPr lang="en-GB"/>
          </a:p>
        </p:txBody>
      </p:sp>
    </p:spTree>
    <p:extLst>
      <p:ext uri="{BB962C8B-B14F-4D97-AF65-F5344CB8AC3E}">
        <p14:creationId xmlns:p14="http://schemas.microsoft.com/office/powerpoint/2010/main" val="2017580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80AC22-9C97-4A85-A71B-46DC427E4B4E}" type="slidenum">
              <a:rPr lang="en-GB" smtClean="0"/>
              <a:t>15</a:t>
            </a:fld>
            <a:endParaRPr lang="en-GB"/>
          </a:p>
        </p:txBody>
      </p:sp>
    </p:spTree>
    <p:extLst>
      <p:ext uri="{BB962C8B-B14F-4D97-AF65-F5344CB8AC3E}">
        <p14:creationId xmlns:p14="http://schemas.microsoft.com/office/powerpoint/2010/main" val="2107644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80AC22-9C97-4A85-A71B-46DC427E4B4E}" type="slidenum">
              <a:rPr lang="en-GB" smtClean="0"/>
              <a:t>16</a:t>
            </a:fld>
            <a:endParaRPr lang="en-GB"/>
          </a:p>
        </p:txBody>
      </p:sp>
    </p:spTree>
    <p:extLst>
      <p:ext uri="{BB962C8B-B14F-4D97-AF65-F5344CB8AC3E}">
        <p14:creationId xmlns:p14="http://schemas.microsoft.com/office/powerpoint/2010/main" val="2726459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Trebuchet MS" panose="020B0603020202020204" pitchFamily="34" charset="0"/>
              </a:rPr>
              <a:t>So far auto</a:t>
            </a:r>
            <a:r>
              <a:rPr lang="en-GB" baseline="0" dirty="0">
                <a:latin typeface="Trebuchet MS" panose="020B0603020202020204" pitchFamily="34" charset="0"/>
              </a:rPr>
              <a:t> enrolment has been a huge success:</a:t>
            </a:r>
          </a:p>
          <a:p>
            <a:pPr marL="171450" indent="-171450">
              <a:buFont typeface="Arial" panose="020B0604020202020204" pitchFamily="34" charset="0"/>
              <a:buChar char="•"/>
            </a:pPr>
            <a:r>
              <a:rPr lang="en-GB" baseline="0" dirty="0">
                <a:latin typeface="Trebuchet MS" panose="020B0603020202020204" pitchFamily="34" charset="0"/>
              </a:rPr>
              <a:t>over 8 million people are newly saving, or saving more, for their retirement</a:t>
            </a:r>
          </a:p>
          <a:p>
            <a:pPr marL="171450" indent="-171450">
              <a:buFont typeface="Arial" panose="020B0604020202020204" pitchFamily="34" charset="0"/>
              <a:buChar char="•"/>
            </a:pPr>
            <a:r>
              <a:rPr lang="en-GB" baseline="0" dirty="0">
                <a:latin typeface="Trebuchet MS" panose="020B0603020202020204" pitchFamily="34" charset="0"/>
              </a:rPr>
              <a:t>£87.1 billion was saved by eligible workers during 2016</a:t>
            </a:r>
          </a:p>
          <a:p>
            <a:pPr marL="171450" indent="-171450">
              <a:buFont typeface="Arial" panose="020B0604020202020204" pitchFamily="34" charset="0"/>
              <a:buChar char="•"/>
            </a:pPr>
            <a:r>
              <a:rPr lang="en-GB" baseline="0" dirty="0">
                <a:latin typeface="Trebuchet MS" panose="020B0603020202020204" pitchFamily="34" charset="0"/>
              </a:rPr>
              <a:t>opt out levels have remained low at NEST and throughout the UK</a:t>
            </a:r>
          </a:p>
          <a:p>
            <a:pPr marL="171450" indent="-171450">
              <a:buFont typeface="Arial" panose="020B0604020202020204" pitchFamily="34" charset="0"/>
              <a:buChar char="•"/>
            </a:pPr>
            <a:r>
              <a:rPr lang="en-GB" baseline="0" dirty="0">
                <a:latin typeface="Trebuchet MS" panose="020B0603020202020204" pitchFamily="34" charset="0"/>
              </a:rPr>
              <a:t>since auto enrolment began in 2012, private sector saving has increased by 31 per cent.</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A480AC22-9C97-4A85-A71B-46DC427E4B4E}" type="slidenum">
              <a:rPr lang="en-GB" smtClean="0"/>
              <a:t>4</a:t>
            </a:fld>
            <a:endParaRPr lang="en-GB"/>
          </a:p>
        </p:txBody>
      </p:sp>
    </p:spTree>
    <p:extLst>
      <p:ext uri="{BB962C8B-B14F-4D97-AF65-F5344CB8AC3E}">
        <p14:creationId xmlns:p14="http://schemas.microsoft.com/office/powerpoint/2010/main" val="3113404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Trebuchet MS" panose="020B0603020202020204" pitchFamily="34" charset="0"/>
                <a:ea typeface="+mn-ea"/>
                <a:cs typeface="+mn-cs"/>
              </a:rPr>
              <a:t>However, whilst many low to medium earners are now building up meaningful retirement savings, some have little or no money put aside for emergencies.</a:t>
            </a:r>
          </a:p>
          <a:p>
            <a:endParaRPr lang="en-GB" sz="1200" b="0" i="0" u="none" strike="noStrike" kern="1200" baseline="0" dirty="0">
              <a:solidFill>
                <a:schemeClr val="tx1"/>
              </a:solidFill>
              <a:latin typeface="Trebuchet MS" panose="020B0603020202020204" pitchFamily="34" charset="0"/>
              <a:ea typeface="+mn-ea"/>
              <a:cs typeface="+mn-cs"/>
            </a:endParaRPr>
          </a:p>
          <a:p>
            <a:r>
              <a:rPr lang="en-GB" sz="1200" b="0" i="0" u="none" strike="noStrike" kern="1200" baseline="0" dirty="0">
                <a:solidFill>
                  <a:schemeClr val="tx1"/>
                </a:solidFill>
                <a:latin typeface="Trebuchet MS" panose="020B0603020202020204" pitchFamily="34" charset="0"/>
                <a:ea typeface="+mn-ea"/>
                <a:cs typeface="+mn-cs"/>
              </a:rPr>
              <a:t>In spite of initiatives to incentivise liquid savings, only 42 per cent of working-age adults have £500 or more on hand and 26 per cent have no savings at all.</a:t>
            </a:r>
            <a:endParaRPr lang="en-GB" dirty="0">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fld id="{A480AC22-9C97-4A85-A71B-46DC427E4B4E}" type="slidenum">
              <a:rPr lang="en-GB" smtClean="0"/>
              <a:t>5</a:t>
            </a:fld>
            <a:endParaRPr lang="en-GB"/>
          </a:p>
        </p:txBody>
      </p:sp>
    </p:spTree>
    <p:extLst>
      <p:ext uri="{BB962C8B-B14F-4D97-AF65-F5344CB8AC3E}">
        <p14:creationId xmlns:p14="http://schemas.microsoft.com/office/powerpoint/2010/main" val="1168976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Trebuchet MS" panose="020B0603020202020204" pitchFamily="34" charset="0"/>
                <a:ea typeface="+mn-ea"/>
                <a:cs typeface="+mn-cs"/>
              </a:rPr>
              <a:t>When a high or unexpected cost occurs, it can have a severe impact on people who don’t have enough ‘emergency savings’ put aside. We call this a ‘financial shock’.</a:t>
            </a:r>
          </a:p>
          <a:p>
            <a:endParaRPr lang="en-GB" sz="1200" b="0" i="0" u="none" strike="noStrike" kern="1200" baseline="0" dirty="0">
              <a:solidFill>
                <a:schemeClr val="tx1"/>
              </a:solidFill>
              <a:latin typeface="Trebuchet MS" panose="020B0603020202020204" pitchFamily="34" charset="0"/>
              <a:ea typeface="+mn-ea"/>
              <a:cs typeface="+mn-cs"/>
            </a:endParaRPr>
          </a:p>
          <a:p>
            <a:r>
              <a:rPr lang="en-GB" sz="1200" b="0" i="0" u="none" strike="noStrike" kern="1200" baseline="0" dirty="0">
                <a:solidFill>
                  <a:schemeClr val="tx1"/>
                </a:solidFill>
                <a:latin typeface="Trebuchet MS" panose="020B0603020202020204" pitchFamily="34" charset="0"/>
                <a:ea typeface="+mn-ea"/>
                <a:cs typeface="+mn-cs"/>
              </a:rPr>
              <a:t>In order to cover the cost of a car repair, for example, people in this situation may have to:</a:t>
            </a:r>
          </a:p>
          <a:p>
            <a:pPr marL="171450" indent="-171450">
              <a:buFont typeface="Arial" panose="020B0604020202020204" pitchFamily="34" charset="0"/>
              <a:buChar char="•"/>
            </a:pPr>
            <a:r>
              <a:rPr lang="en-GB" sz="1200" b="0" i="0" u="none" strike="noStrike" kern="1200" baseline="0" dirty="0">
                <a:solidFill>
                  <a:schemeClr val="tx1"/>
                </a:solidFill>
                <a:latin typeface="Trebuchet MS" panose="020B0603020202020204" pitchFamily="34" charset="0"/>
                <a:ea typeface="+mn-ea"/>
                <a:cs typeface="+mn-cs"/>
              </a:rPr>
              <a:t>cancel pension contributions</a:t>
            </a:r>
          </a:p>
          <a:p>
            <a:pPr marL="171450" indent="-171450">
              <a:buFont typeface="Arial" panose="020B0604020202020204" pitchFamily="34" charset="0"/>
              <a:buChar char="•"/>
            </a:pPr>
            <a:r>
              <a:rPr lang="en-GB" sz="1200" b="0" i="0" u="none" strike="noStrike" kern="1200" baseline="0" dirty="0">
                <a:solidFill>
                  <a:schemeClr val="tx1"/>
                </a:solidFill>
                <a:latin typeface="Trebuchet MS" panose="020B0603020202020204" pitchFamily="34" charset="0"/>
                <a:ea typeface="+mn-ea"/>
                <a:cs typeface="+mn-cs"/>
              </a:rPr>
              <a:t>reduce spending on essentials, such as food</a:t>
            </a:r>
          </a:p>
          <a:p>
            <a:pPr marL="171450" indent="-171450">
              <a:buFont typeface="Arial" panose="020B0604020202020204" pitchFamily="34" charset="0"/>
              <a:buChar char="•"/>
            </a:pPr>
            <a:r>
              <a:rPr lang="en-GB" sz="1200" b="0" i="0" u="none" strike="noStrike" kern="1200" baseline="0" dirty="0">
                <a:solidFill>
                  <a:schemeClr val="tx1"/>
                </a:solidFill>
                <a:latin typeface="Trebuchet MS" panose="020B0603020202020204" pitchFamily="34" charset="0"/>
                <a:ea typeface="+mn-ea"/>
                <a:cs typeface="+mn-cs"/>
              </a:rPr>
              <a:t>borrow money from friends and family</a:t>
            </a:r>
          </a:p>
          <a:p>
            <a:pPr marL="171450" indent="-171450">
              <a:buFont typeface="Arial" panose="020B0604020202020204" pitchFamily="34" charset="0"/>
              <a:buChar char="•"/>
            </a:pPr>
            <a:r>
              <a:rPr lang="en-GB" sz="1200" b="0" i="0" u="none" strike="noStrike" kern="1200" baseline="0" dirty="0">
                <a:solidFill>
                  <a:schemeClr val="tx1"/>
                </a:solidFill>
                <a:latin typeface="Trebuchet MS" panose="020B0603020202020204" pitchFamily="34" charset="0"/>
                <a:ea typeface="+mn-ea"/>
                <a:cs typeface="+mn-cs"/>
              </a:rPr>
              <a:t>take out costly payday loans or use a credit card</a:t>
            </a:r>
          </a:p>
          <a:p>
            <a:pPr marL="171450" indent="-171450">
              <a:buFont typeface="Arial" panose="020B0604020202020204" pitchFamily="34" charset="0"/>
              <a:buChar char="•"/>
            </a:pPr>
            <a:r>
              <a:rPr lang="en-GB" sz="1200" b="0" i="0" u="none" strike="noStrike" kern="1200" baseline="0" dirty="0">
                <a:solidFill>
                  <a:schemeClr val="tx1"/>
                </a:solidFill>
                <a:latin typeface="Trebuchet MS" panose="020B0603020202020204" pitchFamily="34" charset="0"/>
                <a:ea typeface="+mn-ea"/>
                <a:cs typeface="+mn-cs"/>
              </a:rPr>
              <a:t>not fix the car, which may mean they’re unable to get to work and will incur a loss of earnings.</a:t>
            </a:r>
          </a:p>
          <a:p>
            <a:pPr marL="171450" indent="-171450">
              <a:buFont typeface="Arial" panose="020B0604020202020204" pitchFamily="34" charset="0"/>
              <a:buChar char="•"/>
            </a:pPr>
            <a:endParaRPr lang="en-GB" sz="1200" b="0" i="0" u="none" strike="noStrike" kern="1200" baseline="0" dirty="0">
              <a:solidFill>
                <a:schemeClr val="tx1"/>
              </a:solidFill>
              <a:latin typeface="+mn-lt"/>
              <a:ea typeface="+mn-ea"/>
              <a:cs typeface="+mn-cs"/>
            </a:endParaRP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A480AC22-9C97-4A85-A71B-46DC427E4B4E}" type="slidenum">
              <a:rPr lang="en-GB" smtClean="0"/>
              <a:t>6</a:t>
            </a:fld>
            <a:endParaRPr lang="en-GB"/>
          </a:p>
        </p:txBody>
      </p:sp>
    </p:spTree>
    <p:extLst>
      <p:ext uri="{BB962C8B-B14F-4D97-AF65-F5344CB8AC3E}">
        <p14:creationId xmlns:p14="http://schemas.microsoft.com/office/powerpoint/2010/main" val="2734296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High-cost and unpredictable one-off expenses can cause acute short-term financial hardship for people whose disposable income after essentials is low.</a:t>
            </a:r>
            <a:r>
              <a:rPr lang="en-GB" sz="1200" b="0" i="0" u="none" strike="noStrike" kern="1200" baseline="30000" dirty="0">
                <a:solidFill>
                  <a:schemeClr val="tx1"/>
                </a:solidFill>
                <a:latin typeface="+mn-lt"/>
                <a:ea typeface="+mn-ea"/>
                <a:cs typeface="+mn-cs"/>
              </a:rPr>
              <a:t>7</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If not managed carefully, debts among low income groups can also lead to debt spirals which can cause acute financial stress. Any severe or persistent money pressures can have a detrimental effect on health, which can in turn affect productivity and earning capacity.</a:t>
            </a:r>
            <a:r>
              <a:rPr lang="en-GB" sz="1200" b="0" i="0" u="none" strike="noStrike" kern="1200" baseline="30000" dirty="0">
                <a:solidFill>
                  <a:schemeClr val="tx1"/>
                </a:solidFill>
                <a:latin typeface="+mn-lt"/>
                <a:ea typeface="+mn-ea"/>
                <a:cs typeface="+mn-cs"/>
              </a:rPr>
              <a:t>8</a:t>
            </a:r>
          </a:p>
          <a:p>
            <a:endParaRPr lang="en-GB" sz="1200" b="0" i="0" u="none" strike="noStrike" kern="1200" baseline="30000" dirty="0">
              <a:solidFill>
                <a:schemeClr val="tx1"/>
              </a:solidFill>
              <a:latin typeface="+mn-lt"/>
              <a:ea typeface="+mn-ea"/>
              <a:cs typeface="+mn-cs"/>
            </a:endParaRPr>
          </a:p>
          <a:p>
            <a:endParaRPr lang="en-GB" sz="500" b="0" i="0" u="none" strike="noStrike" kern="1200" baseline="0" dirty="0">
              <a:solidFill>
                <a:schemeClr val="tx1"/>
              </a:solidFill>
              <a:latin typeface="Trebuchet MS" panose="020B0603020202020204" pitchFamily="34" charset="0"/>
              <a:ea typeface="+mn-ea"/>
              <a:cs typeface="+mn-cs"/>
            </a:endParaRPr>
          </a:p>
          <a:p>
            <a:r>
              <a:rPr lang="en-GB" sz="500" b="0" i="0" u="none" strike="noStrike" kern="1200" baseline="0" dirty="0">
                <a:solidFill>
                  <a:schemeClr val="tx1"/>
                </a:solidFill>
                <a:latin typeface="Trebuchet MS" panose="020B0603020202020204" pitchFamily="34" charset="0"/>
                <a:ea typeface="+mn-ea"/>
                <a:cs typeface="+mn-cs"/>
              </a:rPr>
              <a:t>Sources:</a:t>
            </a:r>
          </a:p>
          <a:p>
            <a:endParaRPr lang="en-GB" sz="500" b="0" i="0" u="none" strike="noStrike" kern="1200" baseline="30000" dirty="0">
              <a:solidFill>
                <a:schemeClr val="tx1"/>
              </a:solidFill>
              <a:latin typeface="Trebuchet MS" panose="020B0603020202020204" pitchFamily="34" charset="0"/>
              <a:ea typeface="+mn-ea"/>
              <a:cs typeface="+mn-cs"/>
            </a:endParaRPr>
          </a:p>
          <a:p>
            <a:pPr marL="0" marR="0" indent="0" algn="l" defTabSz="911690" rtl="0" eaLnBrk="1" fontAlgn="auto" latinLnBrk="0" hangingPunct="1">
              <a:lnSpc>
                <a:spcPct val="100000"/>
              </a:lnSpc>
              <a:spcBef>
                <a:spcPts val="0"/>
              </a:spcBef>
              <a:spcAft>
                <a:spcPts val="0"/>
              </a:spcAft>
              <a:buClrTx/>
              <a:buSzTx/>
              <a:buFontTx/>
              <a:buNone/>
              <a:tabLst/>
              <a:defRPr/>
            </a:pPr>
            <a:r>
              <a:rPr lang="en-GB" sz="500" b="0" i="0" u="none" strike="noStrike" kern="1200" baseline="30000" dirty="0">
                <a:solidFill>
                  <a:schemeClr val="tx1"/>
                </a:solidFill>
                <a:latin typeface="Trebuchet MS" panose="020B0603020202020204" pitchFamily="34" charset="0"/>
                <a:ea typeface="+mn-ea"/>
                <a:cs typeface="+mn-cs"/>
              </a:rPr>
              <a:t>7  </a:t>
            </a:r>
            <a:r>
              <a:rPr lang="en-GB" sz="500" b="0" i="0" u="none" strike="noStrike" kern="1200" baseline="0" dirty="0">
                <a:solidFill>
                  <a:schemeClr val="tx1"/>
                </a:solidFill>
                <a:latin typeface="Trebuchet MS" panose="020B0603020202020204" pitchFamily="34" charset="0"/>
                <a:ea typeface="+mn-ea"/>
                <a:cs typeface="+mn-cs"/>
              </a:rPr>
              <a:t>Money Advice Service (2016) and Packman, C. (2017)</a:t>
            </a:r>
          </a:p>
          <a:p>
            <a:pPr marL="0" marR="0" indent="0" algn="l" defTabSz="911690" rtl="0" eaLnBrk="1" fontAlgn="auto" latinLnBrk="0" hangingPunct="1">
              <a:lnSpc>
                <a:spcPct val="100000"/>
              </a:lnSpc>
              <a:spcBef>
                <a:spcPts val="0"/>
              </a:spcBef>
              <a:spcAft>
                <a:spcPts val="0"/>
              </a:spcAft>
              <a:buClrTx/>
              <a:buSzTx/>
              <a:buFontTx/>
              <a:buNone/>
              <a:tabLst/>
              <a:defRPr/>
            </a:pPr>
            <a:r>
              <a:rPr lang="en-GB" sz="500" b="0" i="0" u="none" strike="noStrike" kern="1200" baseline="30000" dirty="0">
                <a:solidFill>
                  <a:schemeClr val="tx1"/>
                </a:solidFill>
                <a:latin typeface="Trebuchet MS" panose="020B0603020202020204" pitchFamily="34" charset="0"/>
                <a:ea typeface="+mn-ea"/>
                <a:cs typeface="+mn-cs"/>
              </a:rPr>
              <a:t>8</a:t>
            </a:r>
            <a:r>
              <a:rPr lang="en-GB" sz="500" b="0" i="0" u="none" strike="noStrike" kern="1200" baseline="0" dirty="0">
                <a:solidFill>
                  <a:schemeClr val="tx1"/>
                </a:solidFill>
                <a:latin typeface="Trebuchet MS" panose="020B0603020202020204" pitchFamily="34" charset="0"/>
                <a:ea typeface="+mn-ea"/>
                <a:cs typeface="+mn-cs"/>
              </a:rPr>
              <a:t> Money Advice Service, op </a:t>
            </a:r>
            <a:r>
              <a:rPr lang="en-GB" sz="500" b="0" i="0" u="none" strike="noStrike" kern="1200" baseline="0" dirty="0" err="1">
                <a:solidFill>
                  <a:schemeClr val="tx1"/>
                </a:solidFill>
                <a:latin typeface="Trebuchet MS" panose="020B0603020202020204" pitchFamily="34" charset="0"/>
                <a:ea typeface="+mn-ea"/>
                <a:cs typeface="+mn-cs"/>
              </a:rPr>
              <a:t>cit</a:t>
            </a:r>
            <a:r>
              <a:rPr lang="en-GB" sz="500" b="0" i="0" u="none" strike="noStrike" kern="1200" baseline="0" dirty="0">
                <a:solidFill>
                  <a:schemeClr val="tx1"/>
                </a:solidFill>
                <a:latin typeface="Trebuchet MS" panose="020B0603020202020204" pitchFamily="34" charset="0"/>
                <a:ea typeface="+mn-ea"/>
                <a:cs typeface="+mn-cs"/>
              </a:rPr>
              <a:t>; Chartered Institute of </a:t>
            </a:r>
            <a:r>
              <a:rPr lang="en-GB" sz="300" b="0" i="0" u="none" strike="noStrike" kern="1200" baseline="0" dirty="0">
                <a:solidFill>
                  <a:schemeClr val="tx1"/>
                </a:solidFill>
                <a:latin typeface="Trebuchet MS" panose="020B0603020202020204" pitchFamily="34" charset="0"/>
                <a:ea typeface="+mn-ea"/>
                <a:cs typeface="+mn-cs"/>
              </a:rPr>
              <a:t>Personnel and Development (2017)</a:t>
            </a:r>
            <a:endParaRPr lang="en-GB" sz="300" baseline="30000" dirty="0">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fld id="{A480AC22-9C97-4A85-A71B-46DC427E4B4E}" type="slidenum">
              <a:rPr lang="en-GB" smtClean="0"/>
              <a:t>7</a:t>
            </a:fld>
            <a:endParaRPr lang="en-GB"/>
          </a:p>
        </p:txBody>
      </p:sp>
    </p:spTree>
    <p:extLst>
      <p:ext uri="{BB962C8B-B14F-4D97-AF65-F5344CB8AC3E}">
        <p14:creationId xmlns:p14="http://schemas.microsoft.com/office/powerpoint/2010/main" val="3304718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80AC22-9C97-4A85-A71B-46DC427E4B4E}" type="slidenum">
              <a:rPr lang="en-GB" smtClean="0"/>
              <a:t>8</a:t>
            </a:fld>
            <a:endParaRPr lang="en-GB"/>
          </a:p>
        </p:txBody>
      </p:sp>
    </p:spTree>
    <p:extLst>
      <p:ext uri="{BB962C8B-B14F-4D97-AF65-F5344CB8AC3E}">
        <p14:creationId xmlns:p14="http://schemas.microsoft.com/office/powerpoint/2010/main" val="2043263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An alternative is to think about how to create an experience which fits with the saver’s psychology and preferences, for example a solution that feels like a single ‘product’ but contains within it distinct ‘jars’ for different purposes.</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US researchers have proposed a hybrid savings product which combines liquid ‘emergency savings’ in a sidecar account, with a traditional, illiquid, DC retirement savings product. </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How would the sidecar model work?</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Contributions would be managed through a mechanism designed to create an optimal level of liquid savings, while also maximising long-term savings. This would be administered as follows:</a:t>
            </a:r>
          </a:p>
          <a:p>
            <a:endParaRPr lang="en-GB" sz="1200" b="0" i="0" u="none" strike="noStrike" kern="1200" baseline="0" dirty="0">
              <a:solidFill>
                <a:schemeClr val="tx1"/>
              </a:solidFill>
              <a:latin typeface="+mn-lt"/>
              <a:ea typeface="+mn-ea"/>
              <a:cs typeface="+mn-cs"/>
            </a:endParaRPr>
          </a:p>
          <a:p>
            <a:pPr marL="228600" indent="-228600">
              <a:buFont typeface="+mj-lt"/>
              <a:buAutoNum type="arabicPeriod"/>
            </a:pPr>
            <a:r>
              <a:rPr lang="en-GB" sz="1200" b="0" i="0" u="none" strike="noStrike" kern="1200" baseline="0" dirty="0">
                <a:solidFill>
                  <a:schemeClr val="tx1"/>
                </a:solidFill>
                <a:latin typeface="+mn-lt"/>
                <a:ea typeface="+mn-ea"/>
                <a:cs typeface="+mn-cs"/>
              </a:rPr>
              <a:t>Contributions paid into the combined account structure would at first be distributed between the liquid and illiquid accounts.</a:t>
            </a:r>
          </a:p>
          <a:p>
            <a:r>
              <a:rPr lang="en-GB" sz="1200" b="0" i="0" u="none" strike="noStrike" kern="1200" baseline="0" dirty="0">
                <a:solidFill>
                  <a:schemeClr val="tx1"/>
                </a:solidFill>
                <a:latin typeface="+mn-lt"/>
                <a:ea typeface="+mn-ea"/>
                <a:cs typeface="+mn-cs"/>
              </a:rPr>
              <a:t>2.  When the balance in the liquid account reaches a predetermined savings cap, all contributions would start ‘rolling’ into the illiquid retirement account.</a:t>
            </a:r>
          </a:p>
          <a:p>
            <a:r>
              <a:rPr lang="en-GB" sz="1200" b="0" i="0" u="none" strike="noStrike" kern="1200" baseline="0" dirty="0">
                <a:solidFill>
                  <a:schemeClr val="tx1"/>
                </a:solidFill>
                <a:latin typeface="+mn-lt"/>
                <a:ea typeface="+mn-ea"/>
                <a:cs typeface="+mn-cs"/>
              </a:rPr>
              <a:t>3.  If at any point the saver withdraws funds from the liquid account, and so reduces the balance to a level below the savings cap, future contributions would once again start being divided between the liquid and illiquid accounts.</a:t>
            </a:r>
            <a:endParaRPr lang="en-GB" dirty="0"/>
          </a:p>
        </p:txBody>
      </p:sp>
      <p:sp>
        <p:nvSpPr>
          <p:cNvPr id="4" name="Date Placeholder 3"/>
          <p:cNvSpPr>
            <a:spLocks noGrp="1"/>
          </p:cNvSpPr>
          <p:nvPr>
            <p:ph type="dt" idx="10"/>
          </p:nvPr>
        </p:nvSpPr>
        <p:spPr/>
        <p:txBody>
          <a:bodyPr/>
          <a:lstStyle/>
          <a:p>
            <a:pPr>
              <a:defRPr/>
            </a:pPr>
            <a:fld id="{AC5758F9-DE0A-4869-ACA2-9A541EF82350}" type="datetime4">
              <a:rPr lang="en-GB" smtClean="0"/>
              <a:pPr>
                <a:defRPr/>
              </a:pPr>
              <a:t>03 December 2018</a:t>
            </a:fld>
            <a:endParaRPr lang="en-GB"/>
          </a:p>
        </p:txBody>
      </p:sp>
      <p:sp>
        <p:nvSpPr>
          <p:cNvPr id="5" name="Slide Number Placeholder 4"/>
          <p:cNvSpPr>
            <a:spLocks noGrp="1"/>
          </p:cNvSpPr>
          <p:nvPr>
            <p:ph type="sldNum" sz="quarter" idx="11"/>
          </p:nvPr>
        </p:nvSpPr>
        <p:spPr/>
        <p:txBody>
          <a:bodyPr/>
          <a:lstStyle/>
          <a:p>
            <a:pPr>
              <a:defRPr/>
            </a:pPr>
            <a:fld id="{2EF2C2FE-2CE9-4D10-9FC2-F1922DC0CF80}" type="slidenum">
              <a:rPr lang="en-GB" smtClean="0"/>
              <a:pPr>
                <a:defRPr/>
              </a:pPr>
              <a:t>9</a:t>
            </a:fld>
            <a:endParaRPr lang="en-GB"/>
          </a:p>
        </p:txBody>
      </p:sp>
    </p:spTree>
    <p:extLst>
      <p:ext uri="{BB962C8B-B14F-4D97-AF65-F5344CB8AC3E}">
        <p14:creationId xmlns:p14="http://schemas.microsoft.com/office/powerpoint/2010/main" val="2169774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The product would be offered through payroll deduction in the workplace, using the idea of ‘set and forget’ to create a persistent flow of contributions to savings.</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The approach would allow the pension pot to remain locked up, and invested for the long term, while giving workers access to an amount of ‘emergency’ liquid savings to help build short-term resilience.</a:t>
            </a:r>
          </a:p>
          <a:p>
            <a:pPr marL="171450" marR="0" indent="-171450" algn="l" defTabSz="91169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a:solidFill>
                  <a:schemeClr val="tx1"/>
                </a:solidFill>
                <a:latin typeface="+mn-lt"/>
                <a:ea typeface="+mn-ea"/>
                <a:cs typeface="+mn-cs"/>
              </a:rPr>
              <a:t>Under this model, total contributions through payroll would be set higher than the auto enrolment minimum. This has the advantage of increasing the total amount saved, and therefore preserving the build-up of auto enrolment contributions, while potentially increasing retirement savings in the long term if the threshold is reached.</a:t>
            </a:r>
          </a:p>
        </p:txBody>
      </p:sp>
      <p:sp>
        <p:nvSpPr>
          <p:cNvPr id="4" name="Slide Number Placeholder 3"/>
          <p:cNvSpPr>
            <a:spLocks noGrp="1"/>
          </p:cNvSpPr>
          <p:nvPr>
            <p:ph type="sldNum" sz="quarter" idx="10"/>
          </p:nvPr>
        </p:nvSpPr>
        <p:spPr/>
        <p:txBody>
          <a:bodyPr/>
          <a:lstStyle/>
          <a:p>
            <a:fld id="{A480AC22-9C97-4A85-A71B-46DC427E4B4E}" type="slidenum">
              <a:rPr lang="en-GB" smtClean="0"/>
              <a:t>10</a:t>
            </a:fld>
            <a:endParaRPr lang="en-GB"/>
          </a:p>
        </p:txBody>
      </p:sp>
    </p:spTree>
    <p:extLst>
      <p:ext uri="{BB962C8B-B14F-4D97-AF65-F5344CB8AC3E}">
        <p14:creationId xmlns:p14="http://schemas.microsoft.com/office/powerpoint/2010/main" val="3355627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80AC22-9C97-4A85-A71B-46DC427E4B4E}" type="slidenum">
              <a:rPr lang="en-GB" smtClean="0"/>
              <a:t>12</a:t>
            </a:fld>
            <a:endParaRPr lang="en-GB"/>
          </a:p>
        </p:txBody>
      </p:sp>
    </p:spTree>
    <p:extLst>
      <p:ext uri="{BB962C8B-B14F-4D97-AF65-F5344CB8AC3E}">
        <p14:creationId xmlns:p14="http://schemas.microsoft.com/office/powerpoint/2010/main" val="2800495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1" y="1852483"/>
            <a:ext cx="7200800" cy="1102859"/>
          </a:xfrm>
        </p:spPr>
        <p:txBody>
          <a:bodyPr anchor="t">
            <a:noAutofit/>
          </a:bodyPr>
          <a:lstStyle>
            <a:lvl1pPr algn="l">
              <a:defRPr sz="4400"/>
            </a:lvl1pPr>
          </a:lstStyle>
          <a:p>
            <a:r>
              <a:rPr lang="en-US" dirty="0"/>
              <a:t>Click to edit Master title style</a:t>
            </a:r>
            <a:endParaRPr lang="en-GB" dirty="0"/>
          </a:p>
        </p:txBody>
      </p:sp>
      <p:sp>
        <p:nvSpPr>
          <p:cNvPr id="3" name="Subtitle 2"/>
          <p:cNvSpPr>
            <a:spLocks noGrp="1"/>
          </p:cNvSpPr>
          <p:nvPr>
            <p:ph type="subTitle" idx="1"/>
          </p:nvPr>
        </p:nvSpPr>
        <p:spPr>
          <a:xfrm>
            <a:off x="251521" y="3004592"/>
            <a:ext cx="7200800" cy="1225814"/>
          </a:xfrm>
        </p:spPr>
        <p:txBody>
          <a:bodyPr>
            <a:normAutofit/>
          </a:bodyPr>
          <a:lstStyle>
            <a:lvl1pPr marL="0" indent="0" algn="l">
              <a:buNone/>
              <a:defRPr sz="2400">
                <a:solidFill>
                  <a:schemeClr val="tx1">
                    <a:tint val="75000"/>
                  </a:schemeClr>
                </a:solidFill>
              </a:defRPr>
            </a:lvl1pPr>
            <a:lvl2pPr marL="455843" indent="0" algn="ctr">
              <a:buNone/>
              <a:defRPr>
                <a:solidFill>
                  <a:schemeClr val="tx1">
                    <a:tint val="75000"/>
                  </a:schemeClr>
                </a:solidFill>
              </a:defRPr>
            </a:lvl2pPr>
            <a:lvl3pPr marL="911690" indent="0" algn="ctr">
              <a:buNone/>
              <a:defRPr>
                <a:solidFill>
                  <a:schemeClr val="tx1">
                    <a:tint val="75000"/>
                  </a:schemeClr>
                </a:solidFill>
              </a:defRPr>
            </a:lvl3pPr>
            <a:lvl4pPr marL="1367523" indent="0" algn="ctr">
              <a:buNone/>
              <a:defRPr>
                <a:solidFill>
                  <a:schemeClr val="tx1">
                    <a:tint val="75000"/>
                  </a:schemeClr>
                </a:solidFill>
              </a:defRPr>
            </a:lvl4pPr>
            <a:lvl5pPr marL="1823370" indent="0" algn="ctr">
              <a:buNone/>
              <a:defRPr>
                <a:solidFill>
                  <a:schemeClr val="tx1">
                    <a:tint val="75000"/>
                  </a:schemeClr>
                </a:solidFill>
              </a:defRPr>
            </a:lvl5pPr>
            <a:lvl6pPr marL="2279213" indent="0" algn="ctr">
              <a:buNone/>
              <a:defRPr>
                <a:solidFill>
                  <a:schemeClr val="tx1">
                    <a:tint val="75000"/>
                  </a:schemeClr>
                </a:solidFill>
              </a:defRPr>
            </a:lvl6pPr>
            <a:lvl7pPr marL="2735051" indent="0" algn="ctr">
              <a:buNone/>
              <a:defRPr>
                <a:solidFill>
                  <a:schemeClr val="tx1">
                    <a:tint val="75000"/>
                  </a:schemeClr>
                </a:solidFill>
              </a:defRPr>
            </a:lvl7pPr>
            <a:lvl8pPr marL="3190895" indent="0" algn="ctr">
              <a:buNone/>
              <a:defRPr>
                <a:solidFill>
                  <a:schemeClr val="tx1">
                    <a:tint val="75000"/>
                  </a:schemeClr>
                </a:solidFill>
              </a:defRPr>
            </a:lvl8pPr>
            <a:lvl9pPr marL="3646734" indent="0" algn="ctr">
              <a:buNone/>
              <a:defRPr>
                <a:solidFill>
                  <a:schemeClr val="tx1">
                    <a:tint val="75000"/>
                  </a:schemeClr>
                </a:solidFill>
              </a:defRPr>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lstStyle/>
          <a:p>
            <a:fld id="{FBF7B6F6-BBA9-4A44-A219-B76657E8437F}" type="slidenum">
              <a:rPr lang="en-GB" smtClean="0"/>
              <a:t>‹#›</a:t>
            </a:fld>
            <a:endParaRPr lang="en-GB"/>
          </a:p>
        </p:txBody>
      </p:sp>
    </p:spTree>
    <p:extLst>
      <p:ext uri="{BB962C8B-B14F-4D97-AF65-F5344CB8AC3E}">
        <p14:creationId xmlns:p14="http://schemas.microsoft.com/office/powerpoint/2010/main" val="3763852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64330" marR="0" indent="-264330" algn="l" defTabSz="911690" rtl="0" eaLnBrk="1" fontAlgn="base" latinLnBrk="0" hangingPunct="1">
              <a:lnSpc>
                <a:spcPct val="100000"/>
              </a:lnSpc>
              <a:spcBef>
                <a:spcPct val="20000"/>
              </a:spcBef>
              <a:spcAft>
                <a:spcPct val="0"/>
              </a:spcAft>
              <a:buClr>
                <a:srgbClr val="FF8201"/>
              </a:buClr>
              <a:buSzTx/>
              <a:buFontTx/>
              <a:buBlip>
                <a:blip r:embed="rId3"/>
              </a:buBlip>
              <a:tabLst/>
              <a:defRPr sz="2800"/>
            </a:lvl1pPr>
            <a:lvl2pPr marL="446349" marR="0" indent="-182021" algn="l" defTabSz="911690" rtl="0" eaLnBrk="1" fontAlgn="base" latinLnBrk="0" hangingPunct="1">
              <a:lnSpc>
                <a:spcPct val="100000"/>
              </a:lnSpc>
              <a:spcBef>
                <a:spcPct val="20000"/>
              </a:spcBef>
              <a:spcAft>
                <a:spcPct val="0"/>
              </a:spcAft>
              <a:buClr>
                <a:srgbClr val="FF8201"/>
              </a:buClr>
              <a:buSzTx/>
              <a:buFontTx/>
              <a:buChar char="–"/>
              <a:tabLst/>
              <a:defRPr sz="2400"/>
            </a:lvl2pPr>
            <a:lvl3pPr marL="623620" marR="0" indent="-177273" algn="l" defTabSz="911690" rtl="0" eaLnBrk="1" fontAlgn="base" latinLnBrk="0" hangingPunct="1">
              <a:lnSpc>
                <a:spcPct val="100000"/>
              </a:lnSpc>
              <a:spcBef>
                <a:spcPct val="20000"/>
              </a:spcBef>
              <a:spcAft>
                <a:spcPct val="0"/>
              </a:spcAft>
              <a:buClr>
                <a:srgbClr val="FF8201"/>
              </a:buClr>
              <a:buSzTx/>
              <a:buFontTx/>
              <a:buChar char="•"/>
              <a:tabLst/>
              <a:defRPr sz="2000"/>
            </a:lvl3pPr>
            <a:lvl4pPr marL="805640" marR="0" indent="-182021" algn="l" defTabSz="911690" rtl="0" eaLnBrk="1" fontAlgn="base" latinLnBrk="0" hangingPunct="1">
              <a:lnSpc>
                <a:spcPct val="100000"/>
              </a:lnSpc>
              <a:spcBef>
                <a:spcPct val="20000"/>
              </a:spcBef>
              <a:spcAft>
                <a:spcPct val="0"/>
              </a:spcAft>
              <a:buClr>
                <a:srgbClr val="FF8201"/>
              </a:buClr>
              <a:buSzTx/>
              <a:buFontTx/>
              <a:buChar char="–"/>
              <a:tabLst/>
              <a:defRPr sz="1800"/>
            </a:lvl4pPr>
            <a:lvl5pPr marL="982912" marR="0" indent="-177273" algn="l" defTabSz="911690" rtl="0" eaLnBrk="1" fontAlgn="base" latinLnBrk="0" hangingPunct="1">
              <a:lnSpc>
                <a:spcPct val="100000"/>
              </a:lnSpc>
              <a:spcBef>
                <a:spcPct val="20000"/>
              </a:spcBef>
              <a:spcAft>
                <a:spcPct val="0"/>
              </a:spcAft>
              <a:buClr>
                <a:srgbClr val="FF8201"/>
              </a:buClr>
              <a:buSzTx/>
              <a:buFontTx/>
              <a:buChar char="•"/>
              <a:tabLst/>
              <a:defRPr sz="1800"/>
            </a:lvl5pPr>
          </a:lstStyle>
          <a:p>
            <a:pPr marL="264330" marR="0" lvl="0" indent="-264330" algn="l" defTabSz="911690" rtl="0" eaLnBrk="1" fontAlgn="base" latinLnBrk="0" hangingPunct="1">
              <a:lnSpc>
                <a:spcPct val="100000"/>
              </a:lnSpc>
              <a:spcBef>
                <a:spcPct val="20000"/>
              </a:spcBef>
              <a:spcAft>
                <a:spcPct val="0"/>
              </a:spcAft>
              <a:buClr>
                <a:srgbClr val="FF8201"/>
              </a:buClr>
              <a:buSzTx/>
              <a:buFontTx/>
              <a:buBlip>
                <a:blip r:embed="rId3"/>
              </a:buBlip>
              <a:tabLst/>
              <a:defRPr/>
            </a:pPr>
            <a:r>
              <a:rPr kumimoji="0" lang="en-US" sz="2400" b="0" i="0" u="none" strike="noStrike" kern="0" cap="none" spc="-50" normalizeH="0" baseline="0" noProof="0" dirty="0">
                <a:ln>
                  <a:noFill/>
                </a:ln>
                <a:solidFill>
                  <a:srgbClr val="414141"/>
                </a:solidFill>
                <a:effectLst/>
                <a:uLnTx/>
                <a:uFillTx/>
                <a:latin typeface="+mn-lt"/>
              </a:rPr>
              <a:t>Click to edit Master text styles</a:t>
            </a:r>
          </a:p>
          <a:p>
            <a:pPr marL="446349" marR="0" lvl="1" indent="-182021" algn="l" defTabSz="911690" rtl="0" eaLnBrk="1" fontAlgn="base" latinLnBrk="0" hangingPunct="1">
              <a:lnSpc>
                <a:spcPct val="100000"/>
              </a:lnSpc>
              <a:spcBef>
                <a:spcPct val="20000"/>
              </a:spcBef>
              <a:spcAft>
                <a:spcPct val="0"/>
              </a:spcAft>
              <a:buClr>
                <a:srgbClr val="FF8201"/>
              </a:buClr>
              <a:buSzTx/>
              <a:buFontTx/>
              <a:buChar char="–"/>
              <a:tabLst/>
              <a:defRPr/>
            </a:pPr>
            <a:r>
              <a:rPr kumimoji="0" lang="en-US" sz="2000" b="0" i="0" u="none" strike="noStrike" kern="0" cap="none" spc="-50" normalizeH="0" baseline="0" noProof="0" dirty="0">
                <a:ln>
                  <a:noFill/>
                </a:ln>
                <a:solidFill>
                  <a:srgbClr val="414141"/>
                </a:solidFill>
                <a:effectLst/>
                <a:uLnTx/>
                <a:uFillTx/>
                <a:latin typeface="+mn-lt"/>
              </a:rPr>
              <a:t>Second level</a:t>
            </a:r>
          </a:p>
          <a:p>
            <a:pPr marL="623620" marR="0" lvl="2" indent="-177273" algn="l" defTabSz="911690" rtl="0" eaLnBrk="1" fontAlgn="base" latinLnBrk="0" hangingPunct="1">
              <a:lnSpc>
                <a:spcPct val="100000"/>
              </a:lnSpc>
              <a:spcBef>
                <a:spcPct val="20000"/>
              </a:spcBef>
              <a:spcAft>
                <a:spcPct val="0"/>
              </a:spcAft>
              <a:buClr>
                <a:srgbClr val="FF8201"/>
              </a:buClr>
              <a:buSzTx/>
              <a:buFontTx/>
              <a:buChar char="•"/>
              <a:tabLst/>
              <a:defRPr/>
            </a:pPr>
            <a:r>
              <a:rPr kumimoji="0" lang="en-US" sz="1800" b="0" i="0" u="none" strike="noStrike" kern="0" cap="none" spc="-50" normalizeH="0" baseline="0" noProof="0" dirty="0">
                <a:ln>
                  <a:noFill/>
                </a:ln>
                <a:solidFill>
                  <a:srgbClr val="414141"/>
                </a:solidFill>
                <a:effectLst/>
                <a:uLnTx/>
                <a:uFillTx/>
                <a:latin typeface="+mn-lt"/>
              </a:rPr>
              <a:t>Third level</a:t>
            </a:r>
          </a:p>
          <a:p>
            <a:pPr marL="805640" marR="0" lvl="3" indent="-182021" algn="l" defTabSz="911690" rtl="0" eaLnBrk="1" fontAlgn="base" latinLnBrk="0" hangingPunct="1">
              <a:lnSpc>
                <a:spcPct val="100000"/>
              </a:lnSpc>
              <a:spcBef>
                <a:spcPct val="20000"/>
              </a:spcBef>
              <a:spcAft>
                <a:spcPct val="0"/>
              </a:spcAft>
              <a:buClr>
                <a:srgbClr val="FF8201"/>
              </a:buClr>
              <a:buSzTx/>
              <a:buFontTx/>
              <a:buChar char="–"/>
              <a:tabLst/>
              <a:defRPr/>
            </a:pPr>
            <a:r>
              <a:rPr kumimoji="0" lang="en-US" sz="1600" b="0" i="0" u="none" strike="noStrike" kern="0" cap="none" spc="-50" normalizeH="0" baseline="0" noProof="0" dirty="0">
                <a:ln>
                  <a:noFill/>
                </a:ln>
                <a:solidFill>
                  <a:srgbClr val="414141"/>
                </a:solidFill>
                <a:effectLst/>
                <a:uLnTx/>
                <a:uFillTx/>
                <a:latin typeface="+mn-lt"/>
              </a:rPr>
              <a:t>Fourth level</a:t>
            </a:r>
          </a:p>
          <a:p>
            <a:pPr marL="982912" marR="0" lvl="4" indent="-177273" algn="l" defTabSz="911690" rtl="0" eaLnBrk="1" fontAlgn="base" latinLnBrk="0" hangingPunct="1">
              <a:lnSpc>
                <a:spcPct val="100000"/>
              </a:lnSpc>
              <a:spcBef>
                <a:spcPct val="20000"/>
              </a:spcBef>
              <a:spcAft>
                <a:spcPct val="0"/>
              </a:spcAft>
              <a:buClr>
                <a:srgbClr val="FF8201"/>
              </a:buClr>
              <a:buSzTx/>
              <a:buFontTx/>
              <a:buChar char="•"/>
              <a:tabLst/>
              <a:defRPr/>
            </a:pPr>
            <a:r>
              <a:rPr kumimoji="0" lang="en-US" sz="1600" b="0" i="0" u="none" strike="noStrike" kern="0" cap="none" spc="-50" normalizeH="0" baseline="0" noProof="0" dirty="0">
                <a:ln>
                  <a:noFill/>
                </a:ln>
                <a:solidFill>
                  <a:srgbClr val="414141"/>
                </a:solidFill>
                <a:effectLst/>
                <a:uLnTx/>
                <a:uFillTx/>
                <a:latin typeface="+mn-lt"/>
              </a:rPr>
              <a:t>Fifth level</a:t>
            </a:r>
            <a:endParaRPr kumimoji="0" lang="en-GB" sz="1600" b="0" i="0" u="none" strike="noStrike" kern="0" cap="none" spc="-50" normalizeH="0" baseline="0" noProof="0" dirty="0">
              <a:ln>
                <a:noFill/>
              </a:ln>
              <a:solidFill>
                <a:srgbClr val="414141"/>
              </a:solidFill>
              <a:effectLst/>
              <a:uLnTx/>
              <a:uFillTx/>
              <a:latin typeface="+mn-lt"/>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BF7B6F6-BBA9-4A44-A219-B76657E8437F}" type="slidenum">
              <a:rPr lang="en-GB" smtClean="0"/>
              <a:pPr/>
              <a:t>‹#›</a:t>
            </a:fld>
            <a:endParaRPr lang="en-GB" dirty="0"/>
          </a:p>
        </p:txBody>
      </p:sp>
      <p:sp>
        <p:nvSpPr>
          <p:cNvPr id="9" name="Title 8"/>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490890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521" y="1550673"/>
            <a:ext cx="6984776" cy="1021872"/>
          </a:xfrm>
        </p:spPr>
        <p:txBody>
          <a:bodyPr anchor="t">
            <a:normAutofit/>
          </a:bodyPr>
          <a:lstStyle>
            <a:lvl1pPr algn="l">
              <a:defRPr sz="3200" b="1" cap="none"/>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51521" y="2573338"/>
            <a:ext cx="6984776" cy="1125488"/>
          </a:xfrm>
        </p:spPr>
        <p:txBody>
          <a:bodyPr anchor="t"/>
          <a:lstStyle>
            <a:lvl1pPr marL="0" indent="0">
              <a:buNone/>
              <a:defRPr sz="2000">
                <a:solidFill>
                  <a:schemeClr val="tx1">
                    <a:tint val="75000"/>
                  </a:schemeClr>
                </a:solidFill>
              </a:defRPr>
            </a:lvl1pPr>
            <a:lvl2pPr marL="455843" indent="0">
              <a:buNone/>
              <a:defRPr sz="1800">
                <a:solidFill>
                  <a:schemeClr val="tx1">
                    <a:tint val="75000"/>
                  </a:schemeClr>
                </a:solidFill>
              </a:defRPr>
            </a:lvl2pPr>
            <a:lvl3pPr marL="911690" indent="0">
              <a:buNone/>
              <a:defRPr sz="1600">
                <a:solidFill>
                  <a:schemeClr val="tx1">
                    <a:tint val="75000"/>
                  </a:schemeClr>
                </a:solidFill>
              </a:defRPr>
            </a:lvl3pPr>
            <a:lvl4pPr marL="1367523" indent="0">
              <a:buNone/>
              <a:defRPr sz="1400">
                <a:solidFill>
                  <a:schemeClr val="tx1">
                    <a:tint val="75000"/>
                  </a:schemeClr>
                </a:solidFill>
              </a:defRPr>
            </a:lvl4pPr>
            <a:lvl5pPr marL="1823370" indent="0">
              <a:buNone/>
              <a:defRPr sz="1400">
                <a:solidFill>
                  <a:schemeClr val="tx1">
                    <a:tint val="75000"/>
                  </a:schemeClr>
                </a:solidFill>
              </a:defRPr>
            </a:lvl5pPr>
            <a:lvl6pPr marL="2279213" indent="0">
              <a:buNone/>
              <a:defRPr sz="1400">
                <a:solidFill>
                  <a:schemeClr val="tx1">
                    <a:tint val="75000"/>
                  </a:schemeClr>
                </a:solidFill>
              </a:defRPr>
            </a:lvl6pPr>
            <a:lvl7pPr marL="2735051" indent="0">
              <a:buNone/>
              <a:defRPr sz="1400">
                <a:solidFill>
                  <a:schemeClr val="tx1">
                    <a:tint val="75000"/>
                  </a:schemeClr>
                </a:solidFill>
              </a:defRPr>
            </a:lvl7pPr>
            <a:lvl8pPr marL="3190895" indent="0">
              <a:buNone/>
              <a:defRPr sz="1400">
                <a:solidFill>
                  <a:schemeClr val="tx1">
                    <a:tint val="75000"/>
                  </a:schemeClr>
                </a:solidFill>
              </a:defRPr>
            </a:lvl8pPr>
            <a:lvl9pPr marL="3646734"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BF7B6F6-BBA9-4A44-A219-B76657E8437F}" type="slidenum">
              <a:rPr lang="en-GB" smtClean="0"/>
              <a:pPr/>
              <a:t>‹#›</a:t>
            </a:fld>
            <a:endParaRPr lang="en-GB" dirty="0"/>
          </a:p>
        </p:txBody>
      </p:sp>
    </p:spTree>
    <p:extLst>
      <p:ext uri="{BB962C8B-B14F-4D97-AF65-F5344CB8AC3E}">
        <p14:creationId xmlns:p14="http://schemas.microsoft.com/office/powerpoint/2010/main" val="3993700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FBF7B6F6-BBA9-4A44-A219-B76657E8437F}" type="slidenum">
              <a:rPr lang="en-GB" smtClean="0"/>
              <a:t>‹#›</a:t>
            </a:fld>
            <a:endParaRPr lang="en-GB"/>
          </a:p>
        </p:txBody>
      </p:sp>
    </p:spTree>
    <p:extLst>
      <p:ext uri="{BB962C8B-B14F-4D97-AF65-F5344CB8AC3E}">
        <p14:creationId xmlns:p14="http://schemas.microsoft.com/office/powerpoint/2010/main" val="985300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8388424" y="4768736"/>
            <a:ext cx="504056" cy="273928"/>
          </a:xfrm>
        </p:spPr>
        <p:txBody>
          <a:bodyPr/>
          <a:lstStyle>
            <a:lvl1pPr>
              <a:defRPr>
                <a:solidFill>
                  <a:schemeClr val="bg1"/>
                </a:solidFill>
              </a:defRPr>
            </a:lvl1pPr>
          </a:lstStyle>
          <a:p>
            <a:fld id="{FBF7B6F6-BBA9-4A44-A219-B76657E8437F}" type="slidenum">
              <a:rPr lang="en-GB" smtClean="0"/>
              <a:pPr/>
              <a:t>‹#›</a:t>
            </a:fld>
            <a:endParaRPr lang="en-GB" dirty="0"/>
          </a:p>
        </p:txBody>
      </p:sp>
    </p:spTree>
    <p:extLst>
      <p:ext uri="{BB962C8B-B14F-4D97-AF65-F5344CB8AC3E}">
        <p14:creationId xmlns:p14="http://schemas.microsoft.com/office/powerpoint/2010/main" val="2539656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1" hasCustomPrompt="1"/>
          </p:nvPr>
        </p:nvSpPr>
        <p:spPr>
          <a:xfrm>
            <a:off x="250827" y="1131907"/>
            <a:ext cx="8642350" cy="3457575"/>
          </a:xfrm>
        </p:spPr>
        <p:txBody>
          <a:bodyPr>
            <a:normAutofit/>
          </a:bodyPr>
          <a:lstStyle>
            <a:lvl1pPr marL="0" indent="0">
              <a:buNone/>
              <a:defRPr sz="1800" baseline="0">
                <a:solidFill>
                  <a:schemeClr val="accent6"/>
                </a:solidFill>
              </a:defRPr>
            </a:lvl1pPr>
          </a:lstStyle>
          <a:p>
            <a:pPr lvl="0"/>
            <a:r>
              <a:rPr lang="en-GB" dirty="0"/>
              <a:t>Enter copy here</a:t>
            </a:r>
          </a:p>
        </p:txBody>
      </p:sp>
      <p:sp>
        <p:nvSpPr>
          <p:cNvPr id="10" name="Slide Number Placeholder 5"/>
          <p:cNvSpPr>
            <a:spLocks noGrp="1"/>
          </p:cNvSpPr>
          <p:nvPr>
            <p:ph type="sldNum" sz="quarter" idx="12"/>
          </p:nvPr>
        </p:nvSpPr>
        <p:spPr>
          <a:xfrm>
            <a:off x="8388424" y="4768736"/>
            <a:ext cx="504056" cy="273928"/>
          </a:xfrm>
        </p:spPr>
        <p:txBody>
          <a:bodyPr/>
          <a:lstStyle>
            <a:lvl1pPr>
              <a:defRPr>
                <a:solidFill>
                  <a:schemeClr val="bg1"/>
                </a:solidFill>
              </a:defRPr>
            </a:lvl1pPr>
          </a:lstStyle>
          <a:p>
            <a:fld id="{FBF7B6F6-BBA9-4A44-A219-B76657E8437F}" type="slidenum">
              <a:rPr lang="en-GB" smtClean="0"/>
              <a:pPr/>
              <a:t>‹#›</a:t>
            </a:fld>
            <a:endParaRPr lang="en-GB" dirty="0"/>
          </a:p>
        </p:txBody>
      </p:sp>
    </p:spTree>
    <p:extLst>
      <p:ext uri="{BB962C8B-B14F-4D97-AF65-F5344CB8AC3E}">
        <p14:creationId xmlns:p14="http://schemas.microsoft.com/office/powerpoint/2010/main" val="2915465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06043"/>
            <a:ext cx="8640960" cy="857515"/>
          </a:xfrm>
          <a:prstGeom prst="rect">
            <a:avLst/>
          </a:prstGeom>
        </p:spPr>
        <p:txBody>
          <a:bodyPr vert="horz" lIns="91168" tIns="45584" rIns="91168" bIns="45584" rtlCol="0" anchor="t">
            <a:normAutofit/>
          </a:bodyPr>
          <a:lstStyle/>
          <a:p>
            <a:r>
              <a:rPr lang="en-US" dirty="0"/>
              <a:t>Click to edit Master title style</a:t>
            </a:r>
            <a:endParaRPr lang="en-GB" dirty="0"/>
          </a:p>
        </p:txBody>
      </p:sp>
      <p:sp>
        <p:nvSpPr>
          <p:cNvPr id="3" name="Text Placeholder 2"/>
          <p:cNvSpPr>
            <a:spLocks noGrp="1"/>
          </p:cNvSpPr>
          <p:nvPr>
            <p:ph type="body" idx="1"/>
          </p:nvPr>
        </p:nvSpPr>
        <p:spPr>
          <a:xfrm>
            <a:off x="251520" y="1200521"/>
            <a:ext cx="8640960" cy="3395520"/>
          </a:xfrm>
          <a:prstGeom prst="rect">
            <a:avLst/>
          </a:prstGeom>
        </p:spPr>
        <p:txBody>
          <a:bodyPr vert="horz" lIns="91168" tIns="45584" rIns="91168" bIns="45584" rtlCol="0">
            <a:normAutofit/>
          </a:bodyPr>
          <a:lstStyle/>
          <a:p>
            <a:pPr marL="264330" marR="0" lvl="0" indent="-264330" algn="l" defTabSz="911690" rtl="0" eaLnBrk="1" fontAlgn="base" latinLnBrk="0" hangingPunct="1">
              <a:lnSpc>
                <a:spcPct val="100000"/>
              </a:lnSpc>
              <a:spcBef>
                <a:spcPct val="20000"/>
              </a:spcBef>
              <a:spcAft>
                <a:spcPct val="0"/>
              </a:spcAft>
              <a:buClr>
                <a:srgbClr val="FF8201"/>
              </a:buClr>
              <a:buSzTx/>
              <a:buFontTx/>
              <a:buBlip>
                <a:blip r:embed="rId8"/>
              </a:buBlip>
              <a:tabLst/>
              <a:defRPr/>
            </a:pPr>
            <a:r>
              <a:rPr kumimoji="0" lang="en-US" sz="2400" b="0" i="0" u="none" strike="noStrike" kern="0" cap="none" spc="-50" normalizeH="0" baseline="0" noProof="0" dirty="0">
                <a:ln>
                  <a:noFill/>
                </a:ln>
                <a:solidFill>
                  <a:srgbClr val="414141"/>
                </a:solidFill>
                <a:effectLst/>
                <a:uLnTx/>
                <a:uFillTx/>
                <a:latin typeface="+mn-lt"/>
              </a:rPr>
              <a:t>Click to edit Master text styles</a:t>
            </a:r>
          </a:p>
          <a:p>
            <a:pPr marL="446349" marR="0" lvl="1" indent="-182021" algn="l" defTabSz="911690" rtl="0" eaLnBrk="1" fontAlgn="base" latinLnBrk="0" hangingPunct="1">
              <a:lnSpc>
                <a:spcPct val="100000"/>
              </a:lnSpc>
              <a:spcBef>
                <a:spcPct val="20000"/>
              </a:spcBef>
              <a:spcAft>
                <a:spcPct val="0"/>
              </a:spcAft>
              <a:buClr>
                <a:srgbClr val="FF8201"/>
              </a:buClr>
              <a:buSzTx/>
              <a:buFontTx/>
              <a:buChar char="–"/>
              <a:tabLst/>
              <a:defRPr/>
            </a:pPr>
            <a:r>
              <a:rPr kumimoji="0" lang="en-US" sz="2000" b="0" i="0" u="none" strike="noStrike" kern="0" cap="none" spc="-50" normalizeH="0" baseline="0" noProof="0" dirty="0">
                <a:ln>
                  <a:noFill/>
                </a:ln>
                <a:solidFill>
                  <a:srgbClr val="414141"/>
                </a:solidFill>
                <a:effectLst/>
                <a:uLnTx/>
                <a:uFillTx/>
                <a:latin typeface="+mn-lt"/>
              </a:rPr>
              <a:t>Second level</a:t>
            </a:r>
          </a:p>
          <a:p>
            <a:pPr marL="623620" marR="0" lvl="2" indent="-177273" algn="l" defTabSz="911690" rtl="0" eaLnBrk="1" fontAlgn="base" latinLnBrk="0" hangingPunct="1">
              <a:lnSpc>
                <a:spcPct val="100000"/>
              </a:lnSpc>
              <a:spcBef>
                <a:spcPct val="20000"/>
              </a:spcBef>
              <a:spcAft>
                <a:spcPct val="0"/>
              </a:spcAft>
              <a:buClr>
                <a:srgbClr val="FF8201"/>
              </a:buClr>
              <a:buSzTx/>
              <a:buFontTx/>
              <a:buChar char="•"/>
              <a:tabLst/>
              <a:defRPr/>
            </a:pPr>
            <a:r>
              <a:rPr kumimoji="0" lang="en-US" sz="1800" b="0" i="0" u="none" strike="noStrike" kern="0" cap="none" spc="-50" normalizeH="0" baseline="0" noProof="0" dirty="0">
                <a:ln>
                  <a:noFill/>
                </a:ln>
                <a:solidFill>
                  <a:srgbClr val="414141"/>
                </a:solidFill>
                <a:effectLst/>
                <a:uLnTx/>
                <a:uFillTx/>
                <a:latin typeface="+mn-lt"/>
              </a:rPr>
              <a:t>Third level</a:t>
            </a:r>
          </a:p>
          <a:p>
            <a:pPr marL="805640" marR="0" lvl="3" indent="-182021" algn="l" defTabSz="911690" rtl="0" eaLnBrk="1" fontAlgn="base" latinLnBrk="0" hangingPunct="1">
              <a:lnSpc>
                <a:spcPct val="100000"/>
              </a:lnSpc>
              <a:spcBef>
                <a:spcPct val="20000"/>
              </a:spcBef>
              <a:spcAft>
                <a:spcPct val="0"/>
              </a:spcAft>
              <a:buClr>
                <a:srgbClr val="FF8201"/>
              </a:buClr>
              <a:buSzTx/>
              <a:buFontTx/>
              <a:buChar char="–"/>
              <a:tabLst/>
              <a:defRPr/>
            </a:pPr>
            <a:r>
              <a:rPr kumimoji="0" lang="en-US" sz="1600" b="0" i="0" u="none" strike="noStrike" kern="0" cap="none" spc="-50" normalizeH="0" baseline="0" noProof="0" dirty="0">
                <a:ln>
                  <a:noFill/>
                </a:ln>
                <a:solidFill>
                  <a:srgbClr val="414141"/>
                </a:solidFill>
                <a:effectLst/>
                <a:uLnTx/>
                <a:uFillTx/>
                <a:latin typeface="+mn-lt"/>
              </a:rPr>
              <a:t>Fourth level</a:t>
            </a:r>
          </a:p>
          <a:p>
            <a:pPr marL="982912" marR="0" lvl="4" indent="-177273" algn="l" defTabSz="911690" rtl="0" eaLnBrk="1" fontAlgn="base" latinLnBrk="0" hangingPunct="1">
              <a:lnSpc>
                <a:spcPct val="100000"/>
              </a:lnSpc>
              <a:spcBef>
                <a:spcPct val="20000"/>
              </a:spcBef>
              <a:spcAft>
                <a:spcPct val="0"/>
              </a:spcAft>
              <a:buClr>
                <a:srgbClr val="FF8201"/>
              </a:buClr>
              <a:buSzTx/>
              <a:buFontTx/>
              <a:buChar char="•"/>
              <a:tabLst/>
              <a:defRPr/>
            </a:pPr>
            <a:r>
              <a:rPr kumimoji="0" lang="en-US" sz="1600" b="0" i="0" u="none" strike="noStrike" kern="0" cap="none" spc="-50" normalizeH="0" baseline="0" noProof="0" dirty="0">
                <a:ln>
                  <a:noFill/>
                </a:ln>
                <a:solidFill>
                  <a:srgbClr val="414141"/>
                </a:solidFill>
                <a:effectLst/>
                <a:uLnTx/>
                <a:uFillTx/>
                <a:latin typeface="+mn-lt"/>
              </a:rPr>
              <a:t>Fifth level</a:t>
            </a:r>
            <a:endParaRPr kumimoji="0" lang="en-GB" sz="1600" b="0" i="0" u="none" strike="noStrike" kern="0" cap="none" spc="-50" normalizeH="0" baseline="0" noProof="0" dirty="0">
              <a:ln>
                <a:noFill/>
              </a:ln>
              <a:solidFill>
                <a:srgbClr val="414141"/>
              </a:solidFill>
              <a:effectLst/>
              <a:uLnTx/>
              <a:uFillTx/>
              <a:latin typeface="+mn-lt"/>
            </a:endParaRPr>
          </a:p>
        </p:txBody>
      </p:sp>
      <p:sp>
        <p:nvSpPr>
          <p:cNvPr id="6" name="Slide Number Placeholder 5"/>
          <p:cNvSpPr>
            <a:spLocks noGrp="1"/>
          </p:cNvSpPr>
          <p:nvPr>
            <p:ph type="sldNum" sz="quarter" idx="4"/>
          </p:nvPr>
        </p:nvSpPr>
        <p:spPr>
          <a:xfrm>
            <a:off x="6553200" y="4768736"/>
            <a:ext cx="2339280" cy="273928"/>
          </a:xfrm>
          <a:prstGeom prst="rect">
            <a:avLst/>
          </a:prstGeom>
        </p:spPr>
        <p:txBody>
          <a:bodyPr vert="horz" lIns="91168" tIns="45584" rIns="91168" bIns="45584" rtlCol="0" anchor="ctr"/>
          <a:lstStyle>
            <a:lvl1pPr algn="r">
              <a:defRPr sz="1200">
                <a:solidFill>
                  <a:schemeClr val="tx1">
                    <a:tint val="75000"/>
                  </a:schemeClr>
                </a:solidFill>
              </a:defRPr>
            </a:lvl1pPr>
          </a:lstStyle>
          <a:p>
            <a:fld id="{FBF7B6F6-BBA9-4A44-A219-B76657E8437F}" type="slidenum">
              <a:rPr lang="en-GB" smtClean="0"/>
              <a:t>‹#›</a:t>
            </a:fld>
            <a:endParaRPr lang="en-GB"/>
          </a:p>
        </p:txBody>
      </p:sp>
    </p:spTree>
    <p:extLst>
      <p:ext uri="{BB962C8B-B14F-4D97-AF65-F5344CB8AC3E}">
        <p14:creationId xmlns:p14="http://schemas.microsoft.com/office/powerpoint/2010/main" val="2800208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Lst>
  <p:hf hdr="0" ftr="0" dt="0"/>
  <p:txStyles>
    <p:titleStyle>
      <a:lvl1pPr algn="l" defTabSz="911690" rtl="0" eaLnBrk="1" latinLnBrk="0" hangingPunct="1">
        <a:spcBef>
          <a:spcPct val="0"/>
        </a:spcBef>
        <a:buNone/>
        <a:defRPr sz="3200" b="1" kern="1200">
          <a:solidFill>
            <a:schemeClr val="tx2"/>
          </a:solidFill>
          <a:latin typeface="+mj-lt"/>
          <a:ea typeface="+mj-ea"/>
          <a:cs typeface="+mj-cs"/>
        </a:defRPr>
      </a:lvl1pPr>
    </p:titleStyle>
    <p:bodyStyle>
      <a:lvl1pPr marL="264330" marR="0" indent="-264330" algn="l" defTabSz="911690" rtl="0" eaLnBrk="1" fontAlgn="base" latinLnBrk="0" hangingPunct="1">
        <a:lnSpc>
          <a:spcPct val="100000"/>
        </a:lnSpc>
        <a:spcBef>
          <a:spcPct val="20000"/>
        </a:spcBef>
        <a:spcAft>
          <a:spcPct val="0"/>
        </a:spcAft>
        <a:buClr>
          <a:srgbClr val="FF8201"/>
        </a:buClr>
        <a:buSzTx/>
        <a:buFontTx/>
        <a:buBlip>
          <a:blip r:embed="rId8"/>
        </a:buBlip>
        <a:tabLst/>
        <a:defRPr sz="3200" kern="1200">
          <a:solidFill>
            <a:schemeClr val="tx1"/>
          </a:solidFill>
          <a:latin typeface="+mn-lt"/>
          <a:ea typeface="+mn-ea"/>
          <a:cs typeface="+mn-cs"/>
        </a:defRPr>
      </a:lvl1pPr>
      <a:lvl2pPr marL="446349" marR="0" indent="-182021" algn="l" defTabSz="911690" rtl="0" eaLnBrk="1" fontAlgn="base" latinLnBrk="0" hangingPunct="1">
        <a:lnSpc>
          <a:spcPct val="100000"/>
        </a:lnSpc>
        <a:spcBef>
          <a:spcPct val="20000"/>
        </a:spcBef>
        <a:spcAft>
          <a:spcPct val="0"/>
        </a:spcAft>
        <a:buClr>
          <a:srgbClr val="FF8201"/>
        </a:buClr>
        <a:buSzTx/>
        <a:buFontTx/>
        <a:buChar char="–"/>
        <a:tabLst/>
        <a:defRPr sz="2800" kern="1200">
          <a:solidFill>
            <a:schemeClr val="tx1"/>
          </a:solidFill>
          <a:latin typeface="+mn-lt"/>
          <a:ea typeface="+mn-ea"/>
          <a:cs typeface="+mn-cs"/>
        </a:defRPr>
      </a:lvl2pPr>
      <a:lvl3pPr marL="623620" marR="0" indent="-177273" algn="l" defTabSz="911690" rtl="0" eaLnBrk="1" fontAlgn="base" latinLnBrk="0" hangingPunct="1">
        <a:lnSpc>
          <a:spcPct val="100000"/>
        </a:lnSpc>
        <a:spcBef>
          <a:spcPct val="20000"/>
        </a:spcBef>
        <a:spcAft>
          <a:spcPct val="0"/>
        </a:spcAft>
        <a:buClr>
          <a:srgbClr val="FF8201"/>
        </a:buClr>
        <a:buSzTx/>
        <a:buFontTx/>
        <a:buChar char="•"/>
        <a:tabLst/>
        <a:defRPr sz="2400" kern="1200">
          <a:solidFill>
            <a:schemeClr val="tx1"/>
          </a:solidFill>
          <a:latin typeface="+mn-lt"/>
          <a:ea typeface="+mn-ea"/>
          <a:cs typeface="+mn-cs"/>
        </a:defRPr>
      </a:lvl3pPr>
      <a:lvl4pPr marL="805640" marR="0" indent="-182021" algn="l" defTabSz="911690" rtl="0" eaLnBrk="1" fontAlgn="base" latinLnBrk="0" hangingPunct="1">
        <a:lnSpc>
          <a:spcPct val="100000"/>
        </a:lnSpc>
        <a:spcBef>
          <a:spcPct val="20000"/>
        </a:spcBef>
        <a:spcAft>
          <a:spcPct val="0"/>
        </a:spcAft>
        <a:buClr>
          <a:srgbClr val="FF8201"/>
        </a:buClr>
        <a:buSzTx/>
        <a:buFontTx/>
        <a:buChar char="–"/>
        <a:tabLst/>
        <a:defRPr sz="2000" kern="1200">
          <a:solidFill>
            <a:schemeClr val="tx1"/>
          </a:solidFill>
          <a:latin typeface="+mn-lt"/>
          <a:ea typeface="+mn-ea"/>
          <a:cs typeface="+mn-cs"/>
        </a:defRPr>
      </a:lvl4pPr>
      <a:lvl5pPr marL="982912" marR="0" indent="-177273" algn="l" defTabSz="911690" rtl="0" eaLnBrk="1" fontAlgn="base" latinLnBrk="0" hangingPunct="1">
        <a:lnSpc>
          <a:spcPct val="100000"/>
        </a:lnSpc>
        <a:spcBef>
          <a:spcPct val="20000"/>
        </a:spcBef>
        <a:spcAft>
          <a:spcPct val="0"/>
        </a:spcAft>
        <a:buClr>
          <a:srgbClr val="FF8201"/>
        </a:buClr>
        <a:buSzTx/>
        <a:buFontTx/>
        <a:buChar char="•"/>
        <a:tabLst/>
        <a:defRPr sz="2000" kern="1200">
          <a:solidFill>
            <a:schemeClr val="tx1"/>
          </a:solidFill>
          <a:latin typeface="+mn-lt"/>
          <a:ea typeface="+mn-ea"/>
          <a:cs typeface="+mn-cs"/>
        </a:defRPr>
      </a:lvl5pPr>
      <a:lvl6pPr marL="2507132" indent="-227920" algn="l" defTabSz="9116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2973" indent="-227920" algn="l" defTabSz="9116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8814" indent="-227920" algn="l" defTabSz="9116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4658" indent="-227920" algn="l" defTabSz="9116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1690" rtl="0" eaLnBrk="1" latinLnBrk="0" hangingPunct="1">
        <a:defRPr sz="1800" kern="1200">
          <a:solidFill>
            <a:schemeClr val="tx1"/>
          </a:solidFill>
          <a:latin typeface="+mn-lt"/>
          <a:ea typeface="+mn-ea"/>
          <a:cs typeface="+mn-cs"/>
        </a:defRPr>
      </a:lvl1pPr>
      <a:lvl2pPr marL="455843" algn="l" defTabSz="911690" rtl="0" eaLnBrk="1" latinLnBrk="0" hangingPunct="1">
        <a:defRPr sz="1800" kern="1200">
          <a:solidFill>
            <a:schemeClr val="tx1"/>
          </a:solidFill>
          <a:latin typeface="+mn-lt"/>
          <a:ea typeface="+mn-ea"/>
          <a:cs typeface="+mn-cs"/>
        </a:defRPr>
      </a:lvl2pPr>
      <a:lvl3pPr marL="911690" algn="l" defTabSz="911690" rtl="0" eaLnBrk="1" latinLnBrk="0" hangingPunct="1">
        <a:defRPr sz="1800" kern="1200">
          <a:solidFill>
            <a:schemeClr val="tx1"/>
          </a:solidFill>
          <a:latin typeface="+mn-lt"/>
          <a:ea typeface="+mn-ea"/>
          <a:cs typeface="+mn-cs"/>
        </a:defRPr>
      </a:lvl3pPr>
      <a:lvl4pPr marL="1367523" algn="l" defTabSz="911690" rtl="0" eaLnBrk="1" latinLnBrk="0" hangingPunct="1">
        <a:defRPr sz="1800" kern="1200">
          <a:solidFill>
            <a:schemeClr val="tx1"/>
          </a:solidFill>
          <a:latin typeface="+mn-lt"/>
          <a:ea typeface="+mn-ea"/>
          <a:cs typeface="+mn-cs"/>
        </a:defRPr>
      </a:lvl4pPr>
      <a:lvl5pPr marL="1823370" algn="l" defTabSz="911690" rtl="0" eaLnBrk="1" latinLnBrk="0" hangingPunct="1">
        <a:defRPr sz="1800" kern="1200">
          <a:solidFill>
            <a:schemeClr val="tx1"/>
          </a:solidFill>
          <a:latin typeface="+mn-lt"/>
          <a:ea typeface="+mn-ea"/>
          <a:cs typeface="+mn-cs"/>
        </a:defRPr>
      </a:lvl5pPr>
      <a:lvl6pPr marL="2279213" algn="l" defTabSz="911690" rtl="0" eaLnBrk="1" latinLnBrk="0" hangingPunct="1">
        <a:defRPr sz="1800" kern="1200">
          <a:solidFill>
            <a:schemeClr val="tx1"/>
          </a:solidFill>
          <a:latin typeface="+mn-lt"/>
          <a:ea typeface="+mn-ea"/>
          <a:cs typeface="+mn-cs"/>
        </a:defRPr>
      </a:lvl6pPr>
      <a:lvl7pPr marL="2735051" algn="l" defTabSz="911690" rtl="0" eaLnBrk="1" latinLnBrk="0" hangingPunct="1">
        <a:defRPr sz="1800" kern="1200">
          <a:solidFill>
            <a:schemeClr val="tx1"/>
          </a:solidFill>
          <a:latin typeface="+mn-lt"/>
          <a:ea typeface="+mn-ea"/>
          <a:cs typeface="+mn-cs"/>
        </a:defRPr>
      </a:lvl7pPr>
      <a:lvl8pPr marL="3190895" algn="l" defTabSz="911690" rtl="0" eaLnBrk="1" latinLnBrk="0" hangingPunct="1">
        <a:defRPr sz="1800" kern="1200">
          <a:solidFill>
            <a:schemeClr val="tx1"/>
          </a:solidFill>
          <a:latin typeface="+mn-lt"/>
          <a:ea typeface="+mn-ea"/>
          <a:cs typeface="+mn-cs"/>
        </a:defRPr>
      </a:lvl8pPr>
      <a:lvl9pPr marL="3646734" algn="l" defTabSz="91169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matthew.blakstad@nestcorporation.org.u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nestinsight.org.uk/wp-content/uploads/2017/09/Liquidity-and-sidecar-savings.pdf"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insight@nestcorporation.org.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Sidecar savings trial</a:t>
            </a:r>
          </a:p>
        </p:txBody>
      </p:sp>
      <p:sp>
        <p:nvSpPr>
          <p:cNvPr id="3" name="Subtitle 2"/>
          <p:cNvSpPr>
            <a:spLocks noGrp="1"/>
          </p:cNvSpPr>
          <p:nvPr>
            <p:ph type="subTitle" idx="1"/>
          </p:nvPr>
        </p:nvSpPr>
        <p:spPr>
          <a:xfrm>
            <a:off x="251521" y="2642874"/>
            <a:ext cx="7200800" cy="1225814"/>
          </a:xfrm>
        </p:spPr>
        <p:txBody>
          <a:bodyPr/>
          <a:lstStyle/>
          <a:p>
            <a:r>
              <a:rPr lang="en-GB" dirty="0"/>
              <a:t>Can access to sidecar savings improve the financial wellbeing of workers?</a:t>
            </a:r>
          </a:p>
        </p:txBody>
      </p:sp>
      <p:sp>
        <p:nvSpPr>
          <p:cNvPr id="4" name="Slide Number Placeholder 3"/>
          <p:cNvSpPr>
            <a:spLocks noGrp="1"/>
          </p:cNvSpPr>
          <p:nvPr>
            <p:ph type="sldNum" sz="quarter" idx="12"/>
          </p:nvPr>
        </p:nvSpPr>
        <p:spPr/>
        <p:txBody>
          <a:bodyPr/>
          <a:lstStyle/>
          <a:p>
            <a:fld id="{FBF7B6F6-BBA9-4A44-A219-B76657E8437F}" type="slidenum">
              <a:rPr lang="en-GB" smtClean="0"/>
              <a:t>1</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1333" y="4323818"/>
            <a:ext cx="2231147" cy="624990"/>
          </a:xfrm>
          <a:prstGeom prst="rect">
            <a:avLst/>
          </a:prstGeom>
        </p:spPr>
      </p:pic>
    </p:spTree>
    <p:extLst>
      <p:ext uri="{BB962C8B-B14F-4D97-AF65-F5344CB8AC3E}">
        <p14:creationId xmlns:p14="http://schemas.microsoft.com/office/powerpoint/2010/main" val="877907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ü"/>
            </a:pPr>
            <a:r>
              <a:rPr lang="en-GB" sz="2400" dirty="0"/>
              <a:t> Uses the idea of ‘set and forget’</a:t>
            </a:r>
          </a:p>
          <a:p>
            <a:pPr>
              <a:buFont typeface="Wingdings" panose="05000000000000000000" pitchFamily="2" charset="2"/>
              <a:buChar char="ü"/>
            </a:pPr>
            <a:r>
              <a:rPr lang="en-GB" sz="2400" dirty="0"/>
              <a:t> Allows the pension pot to remain ‘locked up’</a:t>
            </a:r>
          </a:p>
          <a:p>
            <a:pPr>
              <a:buFont typeface="Wingdings" panose="05000000000000000000" pitchFamily="2" charset="2"/>
              <a:buChar char="ü"/>
            </a:pPr>
            <a:r>
              <a:rPr lang="en-GB" sz="2400" dirty="0"/>
              <a:t> Helps to build short-term resilience</a:t>
            </a:r>
          </a:p>
          <a:p>
            <a:pPr>
              <a:buFont typeface="Wingdings" panose="05000000000000000000" pitchFamily="2" charset="2"/>
              <a:buChar char="ü"/>
            </a:pPr>
            <a:r>
              <a:rPr lang="en-GB" sz="2400" dirty="0"/>
              <a:t> Could increase the amount saved for retirement</a:t>
            </a:r>
          </a:p>
          <a:p>
            <a:pPr>
              <a:buFont typeface="Wingdings" panose="05000000000000000000" pitchFamily="2" charset="2"/>
              <a:buChar char="ü"/>
            </a:pPr>
            <a:endParaRPr lang="en-GB" dirty="0"/>
          </a:p>
        </p:txBody>
      </p:sp>
      <p:sp>
        <p:nvSpPr>
          <p:cNvPr id="3" name="Slide Number Placeholder 2"/>
          <p:cNvSpPr>
            <a:spLocks noGrp="1"/>
          </p:cNvSpPr>
          <p:nvPr>
            <p:ph type="sldNum" sz="quarter" idx="12"/>
          </p:nvPr>
        </p:nvSpPr>
        <p:spPr/>
        <p:txBody>
          <a:bodyPr/>
          <a:lstStyle/>
          <a:p>
            <a:fld id="{FBF7B6F6-BBA9-4A44-A219-B76657E8437F}" type="slidenum">
              <a:rPr lang="en-GB" smtClean="0"/>
              <a:pPr/>
              <a:t>10</a:t>
            </a:fld>
            <a:endParaRPr lang="en-GB" dirty="0"/>
          </a:p>
        </p:txBody>
      </p:sp>
      <p:sp>
        <p:nvSpPr>
          <p:cNvPr id="4" name="Title 3"/>
          <p:cNvSpPr>
            <a:spLocks noGrp="1"/>
          </p:cNvSpPr>
          <p:nvPr>
            <p:ph type="title"/>
          </p:nvPr>
        </p:nvSpPr>
        <p:spPr/>
        <p:txBody>
          <a:bodyPr/>
          <a:lstStyle/>
          <a:p>
            <a:r>
              <a:rPr lang="en-GB" dirty="0"/>
              <a:t>Benefits of the sidecar model</a:t>
            </a:r>
          </a:p>
        </p:txBody>
      </p:sp>
    </p:spTree>
    <p:extLst>
      <p:ext uri="{BB962C8B-B14F-4D97-AF65-F5344CB8AC3E}">
        <p14:creationId xmlns:p14="http://schemas.microsoft.com/office/powerpoint/2010/main" val="270470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research programme</a:t>
            </a:r>
          </a:p>
        </p:txBody>
      </p:sp>
      <p:sp>
        <p:nvSpPr>
          <p:cNvPr id="4" name="Slide Number Placeholder 3"/>
          <p:cNvSpPr>
            <a:spLocks noGrp="1"/>
          </p:cNvSpPr>
          <p:nvPr>
            <p:ph type="sldNum" sz="quarter" idx="12"/>
          </p:nvPr>
        </p:nvSpPr>
        <p:spPr/>
        <p:txBody>
          <a:bodyPr/>
          <a:lstStyle/>
          <a:p>
            <a:fld id="{FBF7B6F6-BBA9-4A44-A219-B76657E8437F}" type="slidenum">
              <a:rPr lang="en-GB" smtClean="0"/>
              <a:pPr/>
              <a:t>11</a:t>
            </a:fld>
            <a:endParaRPr lang="en-GB" dirty="0"/>
          </a:p>
        </p:txBody>
      </p:sp>
    </p:spTree>
    <p:extLst>
      <p:ext uri="{BB962C8B-B14F-4D97-AF65-F5344CB8AC3E}">
        <p14:creationId xmlns:p14="http://schemas.microsoft.com/office/powerpoint/2010/main" val="1330142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600"/>
              </a:spcAft>
              <a:buFont typeface="Arial" panose="020B0604020202020204" pitchFamily="34" charset="0"/>
              <a:buChar char="•"/>
            </a:pPr>
            <a:r>
              <a:rPr lang="en-GB" sz="2000" dirty="0"/>
              <a:t>The JPMorgan Chase Foundation and the Money Advice Service (MAS) will be providing support for the trial. </a:t>
            </a:r>
          </a:p>
          <a:p>
            <a:pPr>
              <a:spcAft>
                <a:spcPts val="600"/>
              </a:spcAft>
              <a:buFont typeface="Arial" panose="020B0604020202020204" pitchFamily="34" charset="0"/>
              <a:buChar char="•"/>
            </a:pPr>
            <a:r>
              <a:rPr lang="en-GB" sz="2000" dirty="0"/>
              <a:t>MAS will also be working with NEST Insight directly on the research, along with Professor Brigitte </a:t>
            </a:r>
            <a:r>
              <a:rPr lang="en-GB" sz="2000" dirty="0" err="1"/>
              <a:t>Madrian</a:t>
            </a:r>
            <a:r>
              <a:rPr lang="en-GB" sz="2000" dirty="0"/>
              <a:t> and the Harvard Kennedy School. </a:t>
            </a:r>
          </a:p>
          <a:p>
            <a:pPr>
              <a:spcAft>
                <a:spcPts val="600"/>
              </a:spcAft>
              <a:buFont typeface="Arial" panose="020B0604020202020204" pitchFamily="34" charset="0"/>
              <a:buChar char="•"/>
            </a:pPr>
            <a:r>
              <a:rPr lang="en-GB" sz="2000" dirty="0"/>
              <a:t>The sidecar account will be provided by Salary Finance, working alongside a NEST pension pot.</a:t>
            </a:r>
          </a:p>
          <a:p>
            <a:pPr>
              <a:spcAft>
                <a:spcPts val="600"/>
              </a:spcAft>
              <a:buFont typeface="Arial" panose="020B0604020202020204" pitchFamily="34" charset="0"/>
              <a:buChar char="•"/>
            </a:pPr>
            <a:r>
              <a:rPr lang="en-GB" sz="2000" dirty="0"/>
              <a:t>NEST Insight is looking for large employers to participate in the research trial. </a:t>
            </a:r>
          </a:p>
        </p:txBody>
      </p:sp>
      <p:sp>
        <p:nvSpPr>
          <p:cNvPr id="3" name="Slide Number Placeholder 2"/>
          <p:cNvSpPr>
            <a:spLocks noGrp="1"/>
          </p:cNvSpPr>
          <p:nvPr>
            <p:ph type="sldNum" sz="quarter" idx="12"/>
          </p:nvPr>
        </p:nvSpPr>
        <p:spPr/>
        <p:txBody>
          <a:bodyPr/>
          <a:lstStyle/>
          <a:p>
            <a:fld id="{FBF7B6F6-BBA9-4A44-A219-B76657E8437F}" type="slidenum">
              <a:rPr lang="en-GB" smtClean="0"/>
              <a:pPr/>
              <a:t>12</a:t>
            </a:fld>
            <a:endParaRPr lang="en-GB" dirty="0"/>
          </a:p>
        </p:txBody>
      </p:sp>
      <p:sp>
        <p:nvSpPr>
          <p:cNvPr id="4" name="Title 3"/>
          <p:cNvSpPr>
            <a:spLocks noGrp="1"/>
          </p:cNvSpPr>
          <p:nvPr>
            <p:ph type="title"/>
          </p:nvPr>
        </p:nvSpPr>
        <p:spPr/>
        <p:txBody>
          <a:bodyPr/>
          <a:lstStyle/>
          <a:p>
            <a:r>
              <a:rPr lang="en-GB" dirty="0"/>
              <a:t>Working in partnership</a:t>
            </a:r>
          </a:p>
        </p:txBody>
      </p:sp>
    </p:spTree>
    <p:extLst>
      <p:ext uri="{BB962C8B-B14F-4D97-AF65-F5344CB8AC3E}">
        <p14:creationId xmlns:p14="http://schemas.microsoft.com/office/powerpoint/2010/main" val="1493592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GB" sz="2200" dirty="0"/>
              <a:t>Can creating a link between liquid and illiquid savings create an appropriate balance of overall liquidity, and enhance the financial wellbeing of savers?</a:t>
            </a:r>
            <a:br>
              <a:rPr lang="en-GB" sz="2200" dirty="0"/>
            </a:br>
            <a:endParaRPr lang="en-GB" sz="2200" dirty="0"/>
          </a:p>
          <a:p>
            <a:pPr marL="265113" indent="-265113" defTabSz="914400">
              <a:lnSpc>
                <a:spcPct val="150000"/>
              </a:lnSpc>
            </a:pPr>
            <a:r>
              <a:rPr lang="en-GB" sz="1500" dirty="0"/>
              <a:t>Would people take the idea up?</a:t>
            </a:r>
          </a:p>
          <a:p>
            <a:pPr marL="265113" indent="-265113" defTabSz="914400">
              <a:lnSpc>
                <a:spcPct val="150000"/>
              </a:lnSpc>
            </a:pPr>
            <a:r>
              <a:rPr lang="en-GB" sz="1500" dirty="0"/>
              <a:t>Would they limit themselves to ‘emergency’ use of the sidecar account or would it become another current account?</a:t>
            </a:r>
          </a:p>
          <a:p>
            <a:pPr marL="265113" indent="-265113" defTabSz="914400">
              <a:lnSpc>
                <a:spcPct val="150000"/>
              </a:lnSpc>
            </a:pPr>
            <a:r>
              <a:rPr lang="en-GB" sz="1500" dirty="0"/>
              <a:t>Would balances reach the threshold and lead to increased retirement savings?</a:t>
            </a:r>
          </a:p>
          <a:p>
            <a:pPr marL="265113" indent="-265113" defTabSz="914400">
              <a:lnSpc>
                <a:spcPct val="150000"/>
              </a:lnSpc>
            </a:pPr>
            <a:r>
              <a:rPr lang="en-GB" sz="1500" dirty="0"/>
              <a:t>Would the availability of the sidecar lead to more optimal responses to financial emergencies, such as reducing reliance on high-cost debt?</a:t>
            </a:r>
          </a:p>
          <a:p>
            <a:pPr marL="0" indent="0">
              <a:buNone/>
            </a:pPr>
            <a:endParaRPr lang="en-GB" dirty="0"/>
          </a:p>
        </p:txBody>
      </p:sp>
      <p:sp>
        <p:nvSpPr>
          <p:cNvPr id="3" name="Slide Number Placeholder 2"/>
          <p:cNvSpPr>
            <a:spLocks noGrp="1"/>
          </p:cNvSpPr>
          <p:nvPr>
            <p:ph type="sldNum" sz="quarter" idx="12"/>
          </p:nvPr>
        </p:nvSpPr>
        <p:spPr/>
        <p:txBody>
          <a:bodyPr/>
          <a:lstStyle/>
          <a:p>
            <a:fld id="{FBF7B6F6-BBA9-4A44-A219-B76657E8437F}" type="slidenum">
              <a:rPr lang="en-GB" smtClean="0"/>
              <a:pPr/>
              <a:t>13</a:t>
            </a:fld>
            <a:endParaRPr lang="en-GB" dirty="0"/>
          </a:p>
        </p:txBody>
      </p:sp>
      <p:sp>
        <p:nvSpPr>
          <p:cNvPr id="4" name="Title 3"/>
          <p:cNvSpPr>
            <a:spLocks noGrp="1"/>
          </p:cNvSpPr>
          <p:nvPr>
            <p:ph type="title"/>
          </p:nvPr>
        </p:nvSpPr>
        <p:spPr/>
        <p:txBody>
          <a:bodyPr/>
          <a:lstStyle/>
          <a:p>
            <a:r>
              <a:rPr lang="en-GB" dirty="0"/>
              <a:t>What are NEST Insight aiming to find out?</a:t>
            </a:r>
          </a:p>
        </p:txBody>
      </p:sp>
    </p:spTree>
    <p:extLst>
      <p:ext uri="{BB962C8B-B14F-4D97-AF65-F5344CB8AC3E}">
        <p14:creationId xmlns:p14="http://schemas.microsoft.com/office/powerpoint/2010/main" val="1582827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GB" sz="2000" dirty="0"/>
              <a:t>Stage two will test the combined liquid and illiquid structure with workers of a number of large UK employers. </a:t>
            </a:r>
            <a:br>
              <a:rPr lang="en-GB" sz="2000" dirty="0"/>
            </a:br>
            <a:endParaRPr lang="en-GB" sz="2000" dirty="0"/>
          </a:p>
          <a:p>
            <a:pPr marL="0" indent="0">
              <a:buNone/>
            </a:pPr>
            <a:r>
              <a:rPr lang="en-GB" sz="2000" dirty="0"/>
              <a:t>The trial, which will be a longitudinal study, will be designed to test a range of factors:</a:t>
            </a:r>
          </a:p>
          <a:p>
            <a:pPr>
              <a:lnSpc>
                <a:spcPct val="150000"/>
              </a:lnSpc>
            </a:pPr>
            <a:r>
              <a:rPr lang="en-GB" sz="1400" dirty="0"/>
              <a:t>take up rates for the liquid account</a:t>
            </a:r>
          </a:p>
          <a:p>
            <a:pPr>
              <a:lnSpc>
                <a:spcPct val="150000"/>
              </a:lnSpc>
            </a:pPr>
            <a:r>
              <a:rPr lang="en-GB" sz="1400" dirty="0"/>
              <a:t>levels of savings within the liquid account</a:t>
            </a:r>
          </a:p>
          <a:p>
            <a:pPr>
              <a:lnSpc>
                <a:spcPct val="150000"/>
              </a:lnSpc>
            </a:pPr>
            <a:r>
              <a:rPr lang="en-GB" sz="1400" dirty="0"/>
              <a:t>impact on participants’ financial well-being</a:t>
            </a:r>
          </a:p>
          <a:p>
            <a:pPr marL="0" indent="0">
              <a:buNone/>
            </a:pPr>
            <a:endParaRPr lang="en-GB" dirty="0"/>
          </a:p>
        </p:txBody>
      </p:sp>
      <p:sp>
        <p:nvSpPr>
          <p:cNvPr id="3" name="Slide Number Placeholder 2"/>
          <p:cNvSpPr>
            <a:spLocks noGrp="1"/>
          </p:cNvSpPr>
          <p:nvPr>
            <p:ph type="sldNum" sz="quarter" idx="12"/>
          </p:nvPr>
        </p:nvSpPr>
        <p:spPr/>
        <p:txBody>
          <a:bodyPr/>
          <a:lstStyle/>
          <a:p>
            <a:fld id="{FBF7B6F6-BBA9-4A44-A219-B76657E8437F}" type="slidenum">
              <a:rPr lang="en-GB" smtClean="0"/>
              <a:pPr/>
              <a:t>14</a:t>
            </a:fld>
            <a:endParaRPr lang="en-GB" dirty="0"/>
          </a:p>
        </p:txBody>
      </p:sp>
      <p:sp>
        <p:nvSpPr>
          <p:cNvPr id="4" name="Title 3"/>
          <p:cNvSpPr>
            <a:spLocks noGrp="1"/>
          </p:cNvSpPr>
          <p:nvPr>
            <p:ph type="title"/>
          </p:nvPr>
        </p:nvSpPr>
        <p:spPr/>
        <p:txBody>
          <a:bodyPr/>
          <a:lstStyle/>
          <a:p>
            <a:r>
              <a:rPr lang="en-GB" dirty="0"/>
              <a:t>Field trial</a:t>
            </a:r>
          </a:p>
        </p:txBody>
      </p:sp>
    </p:spTree>
    <p:extLst>
      <p:ext uri="{BB962C8B-B14F-4D97-AF65-F5344CB8AC3E}">
        <p14:creationId xmlns:p14="http://schemas.microsoft.com/office/powerpoint/2010/main" val="125716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dirty="0"/>
              <a:t>Contact Matthew Blakstad</a:t>
            </a:r>
          </a:p>
          <a:p>
            <a:pPr marL="265113" indent="-265113" defTabSz="914400"/>
            <a:r>
              <a:rPr lang="en-GB" dirty="0"/>
              <a:t>Email: </a:t>
            </a:r>
            <a:r>
              <a:rPr lang="en-GB" dirty="0">
                <a:hlinkClick r:id="rId3"/>
              </a:rPr>
              <a:t>matthew.blakstad@nestcorporation.org.uk</a:t>
            </a:r>
            <a:endParaRPr lang="en-GB" dirty="0"/>
          </a:p>
          <a:p>
            <a:pPr marL="265113" indent="-265113" defTabSz="914400"/>
            <a:r>
              <a:rPr lang="en-GB" dirty="0"/>
              <a:t>Call: 020 3056 3795</a:t>
            </a:r>
          </a:p>
          <a:p>
            <a:pPr marL="265113" indent="-265113" defTabSz="914400"/>
            <a:r>
              <a:rPr lang="en-GB" dirty="0"/>
              <a:t>Read NEST Insight’s </a:t>
            </a:r>
            <a:r>
              <a:rPr lang="en-GB" dirty="0">
                <a:hlinkClick r:id="rId4"/>
              </a:rPr>
              <a:t>discussion paper</a:t>
            </a:r>
            <a:endParaRPr lang="en-GB" dirty="0"/>
          </a:p>
        </p:txBody>
      </p:sp>
      <p:sp>
        <p:nvSpPr>
          <p:cNvPr id="3" name="Slide Number Placeholder 2"/>
          <p:cNvSpPr>
            <a:spLocks noGrp="1"/>
          </p:cNvSpPr>
          <p:nvPr>
            <p:ph type="sldNum" sz="quarter" idx="12"/>
          </p:nvPr>
        </p:nvSpPr>
        <p:spPr/>
        <p:txBody>
          <a:bodyPr/>
          <a:lstStyle/>
          <a:p>
            <a:fld id="{FBF7B6F6-BBA9-4A44-A219-B76657E8437F}" type="slidenum">
              <a:rPr lang="en-GB" smtClean="0"/>
              <a:pPr/>
              <a:t>15</a:t>
            </a:fld>
            <a:endParaRPr lang="en-GB" dirty="0"/>
          </a:p>
        </p:txBody>
      </p:sp>
      <p:sp>
        <p:nvSpPr>
          <p:cNvPr id="4" name="Title 3"/>
          <p:cNvSpPr>
            <a:spLocks noGrp="1"/>
          </p:cNvSpPr>
          <p:nvPr>
            <p:ph type="title"/>
          </p:nvPr>
        </p:nvSpPr>
        <p:spPr/>
        <p:txBody>
          <a:bodyPr>
            <a:normAutofit/>
          </a:bodyPr>
          <a:lstStyle/>
          <a:p>
            <a:r>
              <a:rPr lang="en-GB" dirty="0"/>
              <a:t>Want to find out more?</a:t>
            </a:r>
          </a:p>
        </p:txBody>
      </p:sp>
    </p:spTree>
    <p:extLst>
      <p:ext uri="{BB962C8B-B14F-4D97-AF65-F5344CB8AC3E}">
        <p14:creationId xmlns:p14="http://schemas.microsoft.com/office/powerpoint/2010/main" val="2471734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200520"/>
            <a:ext cx="8640960" cy="4252343"/>
          </a:xfrm>
        </p:spPr>
        <p:txBody>
          <a:bodyPr>
            <a:normAutofit fontScale="40000" lnSpcReduction="20000"/>
          </a:bodyPr>
          <a:lstStyle/>
          <a:p>
            <a:pPr marL="0" indent="0">
              <a:buNone/>
            </a:pPr>
            <a:r>
              <a:rPr lang="en-GB" dirty="0"/>
              <a:t>Department for Work and Pensions (2017) </a:t>
            </a:r>
            <a:r>
              <a:rPr lang="en-GB" i="1" dirty="0"/>
              <a:t>Family Resources Survey. </a:t>
            </a:r>
            <a:r>
              <a:rPr lang="en-GB" dirty="0"/>
              <a:t>London: Department for Work and Pensions</a:t>
            </a:r>
          </a:p>
          <a:p>
            <a:pPr marL="0" indent="0">
              <a:buNone/>
            </a:pPr>
            <a:endParaRPr lang="en-GB" dirty="0"/>
          </a:p>
          <a:p>
            <a:pPr marL="0" indent="0">
              <a:buNone/>
            </a:pPr>
            <a:r>
              <a:rPr lang="en-GB" dirty="0"/>
              <a:t>Money Advice Service (2016) </a:t>
            </a:r>
            <a:r>
              <a:rPr lang="en-GB" i="1" dirty="0"/>
              <a:t>UK Financial Capability Strategy for working-age people. </a:t>
            </a:r>
            <a:r>
              <a:rPr lang="en-GB" dirty="0"/>
              <a:t>London: Money Advice Service</a:t>
            </a:r>
          </a:p>
          <a:p>
            <a:pPr marL="0" indent="0">
              <a:buNone/>
            </a:pPr>
            <a:endParaRPr lang="en-GB" dirty="0"/>
          </a:p>
          <a:p>
            <a:pPr marL="0" indent="0">
              <a:buNone/>
            </a:pPr>
            <a:r>
              <a:rPr lang="en-GB" dirty="0"/>
              <a:t>NEST Corporation (2017) unpublished scheme member data as at September 2017.</a:t>
            </a:r>
          </a:p>
          <a:p>
            <a:pPr marL="0" indent="0">
              <a:buNone/>
            </a:pPr>
            <a:endParaRPr lang="en-GB" dirty="0"/>
          </a:p>
          <a:p>
            <a:pPr marL="0" indent="0">
              <a:buNone/>
            </a:pPr>
            <a:r>
              <a:rPr lang="en-GB" dirty="0" err="1"/>
              <a:t>Neyber</a:t>
            </a:r>
            <a:r>
              <a:rPr lang="en-GB" dirty="0"/>
              <a:t> (2017) </a:t>
            </a:r>
            <a:r>
              <a:rPr lang="en-GB" i="1" dirty="0"/>
              <a:t>The DNA of Financial Wellbeing. </a:t>
            </a:r>
            <a:r>
              <a:rPr lang="en-GB" dirty="0"/>
              <a:t>London: </a:t>
            </a:r>
            <a:r>
              <a:rPr lang="en-GB" dirty="0" err="1"/>
              <a:t>Neyber</a:t>
            </a:r>
            <a:r>
              <a:rPr lang="en-GB" dirty="0"/>
              <a:t> Ltd.</a:t>
            </a:r>
          </a:p>
          <a:p>
            <a:pPr marL="0" indent="0">
              <a:buNone/>
            </a:pPr>
            <a:endParaRPr lang="en-GB" dirty="0"/>
          </a:p>
          <a:p>
            <a:pPr marL="0" indent="0">
              <a:buNone/>
            </a:pPr>
            <a:r>
              <a:rPr lang="en-GB" dirty="0"/>
              <a:t>Social Market Foundation (2016)</a:t>
            </a:r>
            <a:r>
              <a:rPr lang="en-GB" i="1" dirty="0"/>
              <a:t>. Working well: how employers can improve the wellbeing and productivity of their workforce. </a:t>
            </a:r>
            <a:r>
              <a:rPr lang="en-GB" dirty="0"/>
              <a:t>London: Social Market Foundation.</a:t>
            </a:r>
          </a:p>
          <a:p>
            <a:pPr marL="0" indent="0">
              <a:buNone/>
            </a:pPr>
            <a:endParaRPr lang="en-GB" dirty="0"/>
          </a:p>
          <a:p>
            <a:pPr marL="0" indent="0">
              <a:buNone/>
            </a:pPr>
            <a:r>
              <a:rPr lang="en-GB" dirty="0"/>
              <a:t>The Pensions Policy Institute (2016) </a:t>
            </a:r>
            <a:r>
              <a:rPr lang="en-GB" i="1" dirty="0"/>
              <a:t>The impact of automatic enrolment in the UK as at 2016. </a:t>
            </a:r>
            <a:r>
              <a:rPr lang="en-GB" dirty="0"/>
              <a:t>London: The Pensions Policy Institute</a:t>
            </a:r>
          </a:p>
          <a:p>
            <a:pPr marL="0" indent="0">
              <a:buNone/>
            </a:pPr>
            <a:endParaRPr lang="en-GB" dirty="0"/>
          </a:p>
          <a:p>
            <a:pPr marL="0" indent="0">
              <a:buNone/>
            </a:pPr>
            <a:r>
              <a:rPr lang="en-GB" dirty="0"/>
              <a:t>The Pensions Regulator (2017) </a:t>
            </a:r>
            <a:r>
              <a:rPr lang="en-GB" i="1" dirty="0"/>
              <a:t>Automatic enrolment commentary and analysis: April 2016 - March 2017. </a:t>
            </a:r>
            <a:r>
              <a:rPr lang="en-GB" dirty="0"/>
              <a:t>London: The Pensions Regulator</a:t>
            </a:r>
          </a:p>
          <a:p>
            <a:pPr marL="0" indent="0">
              <a:buNone/>
            </a:pPr>
            <a:endParaRPr lang="en-GB" dirty="0"/>
          </a:p>
          <a:p>
            <a:pPr marL="0" indent="0">
              <a:buNone/>
            </a:pPr>
            <a:r>
              <a:rPr lang="en-GB" dirty="0"/>
              <a:t>The Pensions Regulator (2017) </a:t>
            </a:r>
            <a:r>
              <a:rPr lang="en-GB" i="1" dirty="0"/>
              <a:t>Automatic enrolment passes the eight million milestone </a:t>
            </a:r>
            <a:r>
              <a:rPr lang="en-GB" dirty="0"/>
              <a:t>http://www.thepensionsregulator.gov.uk/press/automatic-enrolment-passes-the-eightmillion-milestone.aspx, accessed 10/08/2017</a:t>
            </a:r>
          </a:p>
          <a:p>
            <a:pPr marL="0" indent="0">
              <a:buNone/>
            </a:pPr>
            <a:endParaRPr lang="en-GB" dirty="0"/>
          </a:p>
          <a:p>
            <a:pPr marL="0" indent="0">
              <a:buNone/>
            </a:pPr>
            <a:r>
              <a:rPr lang="en-GB" dirty="0"/>
              <a:t>Packman, C. (2017) </a:t>
            </a:r>
            <a:r>
              <a:rPr lang="en-GB" i="1" dirty="0"/>
              <a:t>Savings for the Future: Solving the Savings Puzzle for Low Income Households</a:t>
            </a:r>
            <a:r>
              <a:rPr lang="en-GB" dirty="0"/>
              <a:t>. London: Toynbee Hall</a:t>
            </a:r>
          </a:p>
        </p:txBody>
      </p:sp>
      <p:sp>
        <p:nvSpPr>
          <p:cNvPr id="3" name="Slide Number Placeholder 2"/>
          <p:cNvSpPr>
            <a:spLocks noGrp="1"/>
          </p:cNvSpPr>
          <p:nvPr>
            <p:ph type="sldNum" sz="quarter" idx="12"/>
          </p:nvPr>
        </p:nvSpPr>
        <p:spPr/>
        <p:txBody>
          <a:bodyPr/>
          <a:lstStyle/>
          <a:p>
            <a:fld id="{FBF7B6F6-BBA9-4A44-A219-B76657E8437F}" type="slidenum">
              <a:rPr lang="en-GB" smtClean="0"/>
              <a:pPr/>
              <a:t>16</a:t>
            </a:fld>
            <a:endParaRPr lang="en-GB" dirty="0"/>
          </a:p>
        </p:txBody>
      </p:sp>
      <p:sp>
        <p:nvSpPr>
          <p:cNvPr id="4" name="Title 3"/>
          <p:cNvSpPr>
            <a:spLocks noGrp="1"/>
          </p:cNvSpPr>
          <p:nvPr>
            <p:ph type="title"/>
          </p:nvPr>
        </p:nvSpPr>
        <p:spPr/>
        <p:txBody>
          <a:bodyPr/>
          <a:lstStyle/>
          <a:p>
            <a:r>
              <a:rPr lang="en-GB" dirty="0"/>
              <a:t>References</a:t>
            </a:r>
          </a:p>
        </p:txBody>
      </p:sp>
    </p:spTree>
    <p:extLst>
      <p:ext uri="{BB962C8B-B14F-4D97-AF65-F5344CB8AC3E}">
        <p14:creationId xmlns:p14="http://schemas.microsoft.com/office/powerpoint/2010/main" val="1807216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BF7B6F6-BBA9-4A44-A219-B76657E8437F}" type="slidenum">
              <a:rPr lang="en-GB" smtClean="0"/>
              <a:pPr/>
              <a:t>2</a:t>
            </a:fld>
            <a:endParaRPr lang="en-GB" dirty="0"/>
          </a:p>
        </p:txBody>
      </p:sp>
      <p:sp>
        <p:nvSpPr>
          <p:cNvPr id="5" name="Rectangle 4"/>
          <p:cNvSpPr/>
          <p:nvPr/>
        </p:nvSpPr>
        <p:spPr>
          <a:xfrm>
            <a:off x="251520" y="1636440"/>
            <a:ext cx="8640960" cy="1569660"/>
          </a:xfrm>
          <a:prstGeom prst="rect">
            <a:avLst/>
          </a:prstGeom>
        </p:spPr>
        <p:txBody>
          <a:bodyPr wrap="square">
            <a:spAutoFit/>
          </a:bodyPr>
          <a:lstStyle/>
          <a:p>
            <a:r>
              <a:rPr lang="en-GB" sz="1200" dirty="0">
                <a:solidFill>
                  <a:schemeClr val="accent6"/>
                </a:solidFill>
              </a:rPr>
              <a:t>© NEST Corporation 2018. All rights reserved. This information is indicative only and may be subject to change. We don’t give any undertaking or make any representation or warranty that this document is complete or error free. We don’t accept responsibility for any loss caused as a result of reliance on the information contained in this document, which is intended to be for guidance only, nor do we accept responsibility for loss caused due to any error, inaccuracy or incompleteness. Reproduction of all or any part of these slides or the information contained in it is not allowed without our permission. </a:t>
            </a:r>
          </a:p>
          <a:p>
            <a:br>
              <a:rPr lang="en-GB" sz="1200" dirty="0">
                <a:solidFill>
                  <a:schemeClr val="accent6"/>
                </a:solidFill>
              </a:rPr>
            </a:br>
            <a:r>
              <a:rPr lang="en-GB" sz="1200" dirty="0">
                <a:solidFill>
                  <a:schemeClr val="accent6"/>
                </a:solidFill>
              </a:rPr>
              <a:t>Contact </a:t>
            </a:r>
            <a:r>
              <a:rPr lang="en-GB" sz="1200" dirty="0">
                <a:solidFill>
                  <a:schemeClr val="accent6"/>
                </a:solidFill>
                <a:hlinkClick r:id="rId2"/>
              </a:rPr>
              <a:t>insight@nestcorporation.org.uk</a:t>
            </a:r>
            <a:r>
              <a:rPr lang="en-GB" sz="1200" dirty="0">
                <a:solidFill>
                  <a:schemeClr val="accent6"/>
                </a:solidFill>
              </a:rPr>
              <a:t> for more details.</a:t>
            </a:r>
          </a:p>
        </p:txBody>
      </p:sp>
    </p:spTree>
    <p:extLst>
      <p:ext uri="{BB962C8B-B14F-4D97-AF65-F5344CB8AC3E}">
        <p14:creationId xmlns:p14="http://schemas.microsoft.com/office/powerpoint/2010/main" val="2019533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BF7B6F6-BBA9-4A44-A219-B76657E8437F}" type="slidenum">
              <a:rPr lang="en-GB" smtClean="0"/>
              <a:pPr/>
              <a:t>3</a:t>
            </a:fld>
            <a:endParaRPr lang="en-GB" dirty="0"/>
          </a:p>
        </p:txBody>
      </p:sp>
      <p:sp>
        <p:nvSpPr>
          <p:cNvPr id="4" name="Title 3"/>
          <p:cNvSpPr>
            <a:spLocks noGrp="1"/>
          </p:cNvSpPr>
          <p:nvPr>
            <p:ph type="title"/>
          </p:nvPr>
        </p:nvSpPr>
        <p:spPr/>
        <p:txBody>
          <a:bodyPr/>
          <a:lstStyle/>
          <a:p>
            <a:r>
              <a:rPr lang="en-GB" dirty="0"/>
              <a:t>About NEST Insight</a:t>
            </a:r>
          </a:p>
        </p:txBody>
      </p:sp>
      <p:sp>
        <p:nvSpPr>
          <p:cNvPr id="6" name="TextBox 5"/>
          <p:cNvSpPr txBox="1"/>
          <p:nvPr/>
        </p:nvSpPr>
        <p:spPr>
          <a:xfrm>
            <a:off x="251520" y="1132384"/>
            <a:ext cx="8784976" cy="2677656"/>
          </a:xfrm>
          <a:prstGeom prst="rect">
            <a:avLst/>
          </a:prstGeom>
          <a:noFill/>
        </p:spPr>
        <p:txBody>
          <a:bodyPr wrap="square" rtlCol="0">
            <a:spAutoFit/>
          </a:bodyPr>
          <a:lstStyle/>
          <a:p>
            <a:pPr marL="265113" indent="-265113" defTabSz="914400" fontAlgn="base">
              <a:spcBef>
                <a:spcPct val="20000"/>
              </a:spcBef>
              <a:spcAft>
                <a:spcPct val="0"/>
              </a:spcAft>
              <a:buClr>
                <a:srgbClr val="FF8201"/>
              </a:buClr>
              <a:buBlip>
                <a:blip r:embed="rId3"/>
              </a:buBlip>
            </a:pPr>
            <a:r>
              <a:rPr lang="en-GB" sz="2000" dirty="0"/>
              <a:t>Set up by NEST Corporation to help understand and address the challenges facing NEST’s members, and the new generation of defined contribution(DC) savers. </a:t>
            </a:r>
          </a:p>
          <a:p>
            <a:endParaRPr lang="en-GB" sz="1600" dirty="0"/>
          </a:p>
          <a:p>
            <a:pPr marL="265113" indent="-265113" defTabSz="914400" fontAlgn="base">
              <a:spcBef>
                <a:spcPct val="20000"/>
              </a:spcBef>
              <a:spcAft>
                <a:spcPct val="0"/>
              </a:spcAft>
              <a:buClr>
                <a:srgbClr val="FF8201"/>
              </a:buClr>
              <a:buBlip>
                <a:blip r:embed="rId3"/>
              </a:buBlip>
            </a:pPr>
            <a:r>
              <a:rPr lang="en-GB" sz="2000" dirty="0"/>
              <a:t>Has a rich store of data from a previously under-researched population</a:t>
            </a:r>
          </a:p>
          <a:p>
            <a:pPr defTabSz="914400" fontAlgn="base">
              <a:spcBef>
                <a:spcPct val="20000"/>
              </a:spcBef>
              <a:spcAft>
                <a:spcPct val="0"/>
              </a:spcAft>
              <a:buClr>
                <a:srgbClr val="FF8201"/>
              </a:buClr>
            </a:pPr>
            <a:endParaRPr lang="en-GB" sz="2000" dirty="0"/>
          </a:p>
          <a:p>
            <a:pPr marL="265113" indent="-265113" defTabSz="914400" fontAlgn="base">
              <a:spcBef>
                <a:spcPct val="20000"/>
              </a:spcBef>
              <a:spcAft>
                <a:spcPct val="0"/>
              </a:spcAft>
              <a:buClr>
                <a:srgbClr val="FF8201"/>
              </a:buClr>
              <a:buBlip>
                <a:blip r:embed="rId3"/>
              </a:buBlip>
            </a:pPr>
            <a:r>
              <a:rPr lang="en-GB" sz="2000" dirty="0"/>
              <a:t>Works to ensure that these findings are available to the global academic, financial services and public policy communities</a:t>
            </a:r>
          </a:p>
        </p:txBody>
      </p:sp>
    </p:spTree>
    <p:extLst>
      <p:ext uri="{BB962C8B-B14F-4D97-AF65-F5344CB8AC3E}">
        <p14:creationId xmlns:p14="http://schemas.microsoft.com/office/powerpoint/2010/main" val="3116434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200521"/>
            <a:ext cx="8640960" cy="507927"/>
          </a:xfrm>
        </p:spPr>
        <p:txBody>
          <a:bodyPr>
            <a:normAutofit/>
          </a:bodyPr>
          <a:lstStyle/>
          <a:p>
            <a:pPr marL="0" indent="0">
              <a:buNone/>
            </a:pPr>
            <a:r>
              <a:rPr lang="en-GB" sz="2000" dirty="0"/>
              <a:t>So far auto enrolment has been a huge success…</a:t>
            </a:r>
          </a:p>
        </p:txBody>
      </p:sp>
      <p:sp>
        <p:nvSpPr>
          <p:cNvPr id="3" name="Slide Number Placeholder 2"/>
          <p:cNvSpPr>
            <a:spLocks noGrp="1"/>
          </p:cNvSpPr>
          <p:nvPr>
            <p:ph type="sldNum" sz="quarter" idx="12"/>
          </p:nvPr>
        </p:nvSpPr>
        <p:spPr/>
        <p:txBody>
          <a:bodyPr/>
          <a:lstStyle/>
          <a:p>
            <a:fld id="{FBF7B6F6-BBA9-4A44-A219-B76657E8437F}" type="slidenum">
              <a:rPr lang="en-GB" smtClean="0"/>
              <a:pPr/>
              <a:t>4</a:t>
            </a:fld>
            <a:endParaRPr lang="en-GB" dirty="0"/>
          </a:p>
        </p:txBody>
      </p:sp>
      <p:sp>
        <p:nvSpPr>
          <p:cNvPr id="4" name="Title 3"/>
          <p:cNvSpPr>
            <a:spLocks noGrp="1"/>
          </p:cNvSpPr>
          <p:nvPr>
            <p:ph type="title"/>
          </p:nvPr>
        </p:nvSpPr>
        <p:spPr/>
        <p:txBody>
          <a:bodyPr/>
          <a:lstStyle/>
          <a:p>
            <a:r>
              <a:rPr lang="en-GB" dirty="0"/>
              <a:t>What’s the problem we’re trying to solve?</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98" r="15764" b="20174"/>
          <a:stretch/>
        </p:blipFill>
        <p:spPr bwMode="auto">
          <a:xfrm>
            <a:off x="379960" y="2005641"/>
            <a:ext cx="1895475" cy="1368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1421"/>
          <a:stretch/>
        </p:blipFill>
        <p:spPr bwMode="auto">
          <a:xfrm>
            <a:off x="2555777" y="2080277"/>
            <a:ext cx="1742970" cy="1356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992" y="1971919"/>
            <a:ext cx="2493015" cy="1464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7248822" y="1852464"/>
            <a:ext cx="1226403" cy="1569734"/>
            <a:chOff x="7248822" y="1852464"/>
            <a:chExt cx="1226403" cy="1569734"/>
          </a:xfrm>
        </p:grpSpPr>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48822" y="1852464"/>
              <a:ext cx="1226403" cy="1216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75447" y="3031851"/>
              <a:ext cx="840969" cy="390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TextBox 5"/>
          <p:cNvSpPr txBox="1"/>
          <p:nvPr/>
        </p:nvSpPr>
        <p:spPr>
          <a:xfrm>
            <a:off x="323529" y="4766900"/>
            <a:ext cx="6336703" cy="253916"/>
          </a:xfrm>
          <a:prstGeom prst="rect">
            <a:avLst/>
          </a:prstGeom>
          <a:noFill/>
        </p:spPr>
        <p:txBody>
          <a:bodyPr wrap="square" rtlCol="0">
            <a:spAutoFit/>
          </a:bodyPr>
          <a:lstStyle/>
          <a:p>
            <a:r>
              <a:rPr lang="en-GB" sz="1050" dirty="0"/>
              <a:t>Sources: The Pensions Regulator (2017), NEST Corporation (2017), The Pensions Policy Institute (2016)</a:t>
            </a:r>
          </a:p>
        </p:txBody>
      </p:sp>
    </p:spTree>
    <p:extLst>
      <p:ext uri="{BB962C8B-B14F-4D97-AF65-F5344CB8AC3E}">
        <p14:creationId xmlns:p14="http://schemas.microsoft.com/office/powerpoint/2010/main" val="390659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GB" sz="2000" dirty="0"/>
              <a:t>However, whilst many low to medium earners are now building up meaningful retirement savings, some have little or no money put aside for emergencies</a:t>
            </a:r>
          </a:p>
        </p:txBody>
      </p:sp>
      <p:sp>
        <p:nvSpPr>
          <p:cNvPr id="3" name="Slide Number Placeholder 2"/>
          <p:cNvSpPr>
            <a:spLocks noGrp="1"/>
          </p:cNvSpPr>
          <p:nvPr>
            <p:ph type="sldNum" sz="quarter" idx="12"/>
          </p:nvPr>
        </p:nvSpPr>
        <p:spPr/>
        <p:txBody>
          <a:bodyPr/>
          <a:lstStyle/>
          <a:p>
            <a:fld id="{FBF7B6F6-BBA9-4A44-A219-B76657E8437F}" type="slidenum">
              <a:rPr lang="en-GB" smtClean="0"/>
              <a:pPr/>
              <a:t>5</a:t>
            </a:fld>
            <a:endParaRPr lang="en-GB" dirty="0"/>
          </a:p>
        </p:txBody>
      </p:sp>
      <p:sp>
        <p:nvSpPr>
          <p:cNvPr id="7" name="TextBox 6"/>
          <p:cNvSpPr txBox="1"/>
          <p:nvPr/>
        </p:nvSpPr>
        <p:spPr>
          <a:xfrm>
            <a:off x="323529" y="4766900"/>
            <a:ext cx="6336703" cy="253916"/>
          </a:xfrm>
          <a:prstGeom prst="rect">
            <a:avLst/>
          </a:prstGeom>
          <a:noFill/>
        </p:spPr>
        <p:txBody>
          <a:bodyPr wrap="square" rtlCol="0">
            <a:spAutoFit/>
          </a:bodyPr>
          <a:lstStyle/>
          <a:p>
            <a:r>
              <a:rPr lang="en-GB" sz="1050" dirty="0"/>
              <a:t>Sources: Money Advice Service (2016) and Department for Work and Pensions (2017)</a:t>
            </a:r>
          </a:p>
        </p:txBody>
      </p:sp>
      <p:pic>
        <p:nvPicPr>
          <p:cNvPr id="5" name="Picture 4">
            <a:extLst>
              <a:ext uri="{FF2B5EF4-FFF2-40B4-BE49-F238E27FC236}">
                <a16:creationId xmlns:a16="http://schemas.microsoft.com/office/drawing/2014/main" id="{9D395044-8282-49B1-9E01-B2EC009AB27C}"/>
              </a:ext>
            </a:extLst>
          </p:cNvPr>
          <p:cNvPicPr>
            <a:picLocks noChangeAspect="1"/>
          </p:cNvPicPr>
          <p:nvPr/>
        </p:nvPicPr>
        <p:blipFill>
          <a:blip r:embed="rId3"/>
          <a:stretch>
            <a:fillRect/>
          </a:stretch>
        </p:blipFill>
        <p:spPr>
          <a:xfrm>
            <a:off x="1313957" y="2356520"/>
            <a:ext cx="6516086" cy="2160240"/>
          </a:xfrm>
          <a:prstGeom prst="rect">
            <a:avLst/>
          </a:prstGeom>
        </p:spPr>
      </p:pic>
    </p:spTree>
    <p:extLst>
      <p:ext uri="{BB962C8B-B14F-4D97-AF65-F5344CB8AC3E}">
        <p14:creationId xmlns:p14="http://schemas.microsoft.com/office/powerpoint/2010/main" val="1635716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200521"/>
            <a:ext cx="8640960" cy="1083991"/>
          </a:xfrm>
        </p:spPr>
        <p:txBody>
          <a:bodyPr>
            <a:normAutofit/>
          </a:bodyPr>
          <a:lstStyle/>
          <a:p>
            <a:pPr marL="0" indent="0">
              <a:buNone/>
            </a:pPr>
            <a:r>
              <a:rPr lang="en-GB" sz="2000" dirty="0"/>
              <a:t>When a high or unexpected cost occurs, it can have a severe impact on people who don’t have enough ‘emergency savings’ put aside. We call this a ‘financial shock’.</a:t>
            </a:r>
          </a:p>
          <a:p>
            <a:pPr marL="0" indent="0">
              <a:buNone/>
            </a:pPr>
            <a:endParaRPr lang="en-GB" sz="2000" dirty="0"/>
          </a:p>
        </p:txBody>
      </p:sp>
      <p:sp>
        <p:nvSpPr>
          <p:cNvPr id="3" name="Slide Number Placeholder 2"/>
          <p:cNvSpPr>
            <a:spLocks noGrp="1"/>
          </p:cNvSpPr>
          <p:nvPr>
            <p:ph type="sldNum" sz="quarter" idx="12"/>
          </p:nvPr>
        </p:nvSpPr>
        <p:spPr/>
        <p:txBody>
          <a:bodyPr/>
          <a:lstStyle/>
          <a:p>
            <a:fld id="{FBF7B6F6-BBA9-4A44-A219-B76657E8437F}" type="slidenum">
              <a:rPr lang="en-GB" smtClean="0"/>
              <a:pPr/>
              <a:t>6</a:t>
            </a:fld>
            <a:endParaRPr lang="en-GB" dirty="0"/>
          </a:p>
        </p:txBody>
      </p:sp>
      <p:sp>
        <p:nvSpPr>
          <p:cNvPr id="4" name="Title 3"/>
          <p:cNvSpPr>
            <a:spLocks noGrp="1"/>
          </p:cNvSpPr>
          <p:nvPr>
            <p:ph type="title"/>
          </p:nvPr>
        </p:nvSpPr>
        <p:spPr/>
        <p:txBody>
          <a:bodyPr>
            <a:normAutofit fontScale="90000"/>
          </a:bodyPr>
          <a:lstStyle/>
          <a:p>
            <a:r>
              <a:rPr lang="en-GB" dirty="0"/>
              <a:t>How does a lack of liquidity affect your workers?</a:t>
            </a:r>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1716"/>
          <a:stretch/>
        </p:blipFill>
        <p:spPr bwMode="auto">
          <a:xfrm>
            <a:off x="323528" y="2255936"/>
            <a:ext cx="1512168" cy="1455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5085" y="2075006"/>
            <a:ext cx="1548180" cy="1498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3471537"/>
            <a:ext cx="1938309" cy="1352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4248" y="2229966"/>
            <a:ext cx="1988679" cy="1139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79712" y="3564980"/>
            <a:ext cx="2227882" cy="1304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571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BF7B6F6-BBA9-4A44-A219-B76657E8437F}" type="slidenum">
              <a:rPr lang="en-GB" smtClean="0"/>
              <a:pPr/>
              <a:t>7</a:t>
            </a:fld>
            <a:endParaRPr lang="en-GB" dirty="0"/>
          </a:p>
        </p:txBody>
      </p:sp>
      <p:sp>
        <p:nvSpPr>
          <p:cNvPr id="4" name="Title 3"/>
          <p:cNvSpPr>
            <a:spLocks noGrp="1"/>
          </p:cNvSpPr>
          <p:nvPr>
            <p:ph type="title"/>
          </p:nvPr>
        </p:nvSpPr>
        <p:spPr/>
        <p:txBody>
          <a:bodyPr/>
          <a:lstStyle/>
          <a:p>
            <a:r>
              <a:rPr lang="en-GB" dirty="0"/>
              <a:t>Impacts on wellbeing and productivity</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276401"/>
            <a:ext cx="2293547" cy="645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38" y="1996480"/>
            <a:ext cx="2268659" cy="603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042" y="2716560"/>
            <a:ext cx="1856681" cy="634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837" y="3436640"/>
            <a:ext cx="2238939" cy="1099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771800" y="1278141"/>
            <a:ext cx="6120680" cy="646331"/>
          </a:xfrm>
          <a:prstGeom prst="rect">
            <a:avLst/>
          </a:prstGeom>
          <a:noFill/>
        </p:spPr>
        <p:txBody>
          <a:bodyPr wrap="square" rtlCol="0">
            <a:spAutoFit/>
          </a:bodyPr>
          <a:lstStyle/>
          <a:p>
            <a:r>
              <a:rPr lang="en-GB" b="1" dirty="0">
                <a:solidFill>
                  <a:schemeClr val="tx2"/>
                </a:solidFill>
              </a:rPr>
              <a:t>Four in ten </a:t>
            </a:r>
            <a:r>
              <a:rPr lang="en-GB" dirty="0"/>
              <a:t>workers say money worries have made them feel stressed over the last year</a:t>
            </a:r>
          </a:p>
        </p:txBody>
      </p:sp>
      <p:sp>
        <p:nvSpPr>
          <p:cNvPr id="11" name="TextBox 10"/>
          <p:cNvSpPr txBox="1"/>
          <p:nvPr/>
        </p:nvSpPr>
        <p:spPr>
          <a:xfrm>
            <a:off x="2779042" y="1924472"/>
            <a:ext cx="6041429" cy="646331"/>
          </a:xfrm>
          <a:prstGeom prst="rect">
            <a:avLst/>
          </a:prstGeom>
          <a:noFill/>
        </p:spPr>
        <p:txBody>
          <a:bodyPr wrap="square" rtlCol="0">
            <a:spAutoFit/>
          </a:bodyPr>
          <a:lstStyle/>
          <a:p>
            <a:r>
              <a:rPr lang="en-GB" b="1" dirty="0">
                <a:solidFill>
                  <a:schemeClr val="tx2"/>
                </a:solidFill>
              </a:rPr>
              <a:t>A quarter </a:t>
            </a:r>
            <a:r>
              <a:rPr lang="en-GB" dirty="0"/>
              <a:t>of workers say they have lost sleep over money worries </a:t>
            </a:r>
          </a:p>
        </p:txBody>
      </p:sp>
      <p:sp>
        <p:nvSpPr>
          <p:cNvPr id="12" name="TextBox 11"/>
          <p:cNvSpPr txBox="1"/>
          <p:nvPr/>
        </p:nvSpPr>
        <p:spPr>
          <a:xfrm>
            <a:off x="2795228" y="2644552"/>
            <a:ext cx="6048672" cy="646331"/>
          </a:xfrm>
          <a:prstGeom prst="rect">
            <a:avLst/>
          </a:prstGeom>
          <a:noFill/>
        </p:spPr>
        <p:txBody>
          <a:bodyPr wrap="square" rtlCol="0">
            <a:spAutoFit/>
          </a:bodyPr>
          <a:lstStyle/>
          <a:p>
            <a:r>
              <a:rPr lang="en-GB" b="1" dirty="0">
                <a:solidFill>
                  <a:schemeClr val="tx2"/>
                </a:solidFill>
              </a:rPr>
              <a:t>One in eight </a:t>
            </a:r>
            <a:r>
              <a:rPr lang="en-GB" dirty="0"/>
              <a:t>workers report that money worries have affected their ability to concentrate at work</a:t>
            </a:r>
          </a:p>
        </p:txBody>
      </p:sp>
      <p:sp>
        <p:nvSpPr>
          <p:cNvPr id="13" name="TextBox 12"/>
          <p:cNvSpPr txBox="1"/>
          <p:nvPr/>
        </p:nvSpPr>
        <p:spPr>
          <a:xfrm>
            <a:off x="2795228" y="3364632"/>
            <a:ext cx="6073824" cy="646331"/>
          </a:xfrm>
          <a:prstGeom prst="rect">
            <a:avLst/>
          </a:prstGeom>
          <a:noFill/>
        </p:spPr>
        <p:txBody>
          <a:bodyPr wrap="square" rtlCol="0">
            <a:spAutoFit/>
          </a:bodyPr>
          <a:lstStyle/>
          <a:p>
            <a:r>
              <a:rPr lang="en-GB" b="1" dirty="0">
                <a:solidFill>
                  <a:schemeClr val="tx2"/>
                </a:solidFill>
              </a:rPr>
              <a:t>One in twenty </a:t>
            </a:r>
            <a:r>
              <a:rPr lang="en-GB" dirty="0"/>
              <a:t>workers have missed work in the last year due to money worries </a:t>
            </a:r>
          </a:p>
        </p:txBody>
      </p:sp>
      <p:sp>
        <p:nvSpPr>
          <p:cNvPr id="14" name="TextBox 13"/>
          <p:cNvSpPr txBox="1"/>
          <p:nvPr/>
        </p:nvSpPr>
        <p:spPr>
          <a:xfrm>
            <a:off x="251520" y="4766900"/>
            <a:ext cx="6336703" cy="253916"/>
          </a:xfrm>
          <a:prstGeom prst="rect">
            <a:avLst/>
          </a:prstGeom>
          <a:noFill/>
        </p:spPr>
        <p:txBody>
          <a:bodyPr wrap="square" rtlCol="0">
            <a:spAutoFit/>
          </a:bodyPr>
          <a:lstStyle/>
          <a:p>
            <a:r>
              <a:rPr lang="en-GB" sz="1050" dirty="0"/>
              <a:t>Source: Social Market Foundation (2016)</a:t>
            </a:r>
          </a:p>
        </p:txBody>
      </p:sp>
    </p:spTree>
    <p:extLst>
      <p:ext uri="{BB962C8B-B14F-4D97-AF65-F5344CB8AC3E}">
        <p14:creationId xmlns:p14="http://schemas.microsoft.com/office/powerpoint/2010/main" val="3792520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060376"/>
            <a:ext cx="8640960" cy="723951"/>
          </a:xfrm>
        </p:spPr>
        <p:txBody>
          <a:bodyPr>
            <a:normAutofit/>
          </a:bodyPr>
          <a:lstStyle/>
          <a:p>
            <a:pPr marL="0" indent="0">
              <a:buNone/>
            </a:pPr>
            <a:r>
              <a:rPr lang="en-GB" sz="2000" dirty="0"/>
              <a:t>When employers were asked about the effects of poor financial wellbeing amongst workers:</a:t>
            </a:r>
          </a:p>
          <a:p>
            <a:pPr marL="0" indent="0">
              <a:buNone/>
            </a:pPr>
            <a:endParaRPr lang="en-GB" sz="2000" baseline="-25000" dirty="0"/>
          </a:p>
        </p:txBody>
      </p:sp>
      <p:sp>
        <p:nvSpPr>
          <p:cNvPr id="3" name="Slide Number Placeholder 2"/>
          <p:cNvSpPr>
            <a:spLocks noGrp="1"/>
          </p:cNvSpPr>
          <p:nvPr>
            <p:ph type="sldNum" sz="quarter" idx="12"/>
          </p:nvPr>
        </p:nvSpPr>
        <p:spPr/>
        <p:txBody>
          <a:bodyPr/>
          <a:lstStyle/>
          <a:p>
            <a:fld id="{FBF7B6F6-BBA9-4A44-A219-B76657E8437F}" type="slidenum">
              <a:rPr lang="en-GB" smtClean="0"/>
              <a:pPr/>
              <a:t>8</a:t>
            </a:fld>
            <a:endParaRPr lang="en-GB"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940" y="1968522"/>
            <a:ext cx="1231395" cy="1339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3844" y="2125912"/>
            <a:ext cx="1432286" cy="1179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1485" y="1994085"/>
            <a:ext cx="1641353" cy="1359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01715" y="2213116"/>
            <a:ext cx="1386003" cy="1141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81437" y="3336674"/>
            <a:ext cx="1826939" cy="738664"/>
          </a:xfrm>
          <a:prstGeom prst="rect">
            <a:avLst/>
          </a:prstGeom>
          <a:noFill/>
        </p:spPr>
        <p:txBody>
          <a:bodyPr wrap="square" rtlCol="0">
            <a:spAutoFit/>
          </a:bodyPr>
          <a:lstStyle/>
          <a:p>
            <a:r>
              <a:rPr lang="en-GB" sz="1400" b="1" dirty="0">
                <a:solidFill>
                  <a:schemeClr val="accent2"/>
                </a:solidFill>
              </a:rPr>
              <a:t>54 per cent</a:t>
            </a:r>
            <a:r>
              <a:rPr lang="en-GB" sz="1400" b="1" dirty="0"/>
              <a:t> </a:t>
            </a:r>
            <a:r>
              <a:rPr lang="en-GB" sz="1400" dirty="0"/>
              <a:t>said it’s had an impact on workers’ behaviour</a:t>
            </a:r>
          </a:p>
        </p:txBody>
      </p:sp>
      <p:sp>
        <p:nvSpPr>
          <p:cNvPr id="11" name="TextBox 10"/>
          <p:cNvSpPr txBox="1"/>
          <p:nvPr/>
        </p:nvSpPr>
        <p:spPr>
          <a:xfrm>
            <a:off x="2469485" y="3336674"/>
            <a:ext cx="1841004" cy="738664"/>
          </a:xfrm>
          <a:prstGeom prst="rect">
            <a:avLst/>
          </a:prstGeom>
          <a:noFill/>
        </p:spPr>
        <p:txBody>
          <a:bodyPr wrap="square" rtlCol="0">
            <a:spAutoFit/>
          </a:bodyPr>
          <a:lstStyle/>
          <a:p>
            <a:r>
              <a:rPr lang="en-GB" sz="1400" b="1" dirty="0">
                <a:solidFill>
                  <a:schemeClr val="accent2"/>
                </a:solidFill>
              </a:rPr>
              <a:t>56 per cent </a:t>
            </a:r>
            <a:r>
              <a:rPr lang="en-GB" sz="1400" dirty="0"/>
              <a:t>said it’s had an impact on job performance</a:t>
            </a:r>
          </a:p>
        </p:txBody>
      </p:sp>
      <p:sp>
        <p:nvSpPr>
          <p:cNvPr id="12" name="TextBox 11"/>
          <p:cNvSpPr txBox="1"/>
          <p:nvPr/>
        </p:nvSpPr>
        <p:spPr>
          <a:xfrm>
            <a:off x="4474646" y="3336674"/>
            <a:ext cx="1859756" cy="738664"/>
          </a:xfrm>
          <a:prstGeom prst="rect">
            <a:avLst/>
          </a:prstGeom>
          <a:noFill/>
        </p:spPr>
        <p:txBody>
          <a:bodyPr wrap="square" rtlCol="0">
            <a:spAutoFit/>
          </a:bodyPr>
          <a:lstStyle/>
          <a:p>
            <a:r>
              <a:rPr lang="en-GB" sz="1400" b="1" dirty="0">
                <a:solidFill>
                  <a:schemeClr val="accent2"/>
                </a:solidFill>
              </a:rPr>
              <a:t>56 per cent </a:t>
            </a:r>
            <a:r>
              <a:rPr lang="en-GB" sz="1400" dirty="0"/>
              <a:t>said it’s had an impact on relationships at work</a:t>
            </a:r>
          </a:p>
        </p:txBody>
      </p:sp>
      <p:sp>
        <p:nvSpPr>
          <p:cNvPr id="13" name="TextBox 12"/>
          <p:cNvSpPr txBox="1"/>
          <p:nvPr/>
        </p:nvSpPr>
        <p:spPr>
          <a:xfrm>
            <a:off x="6517882" y="3336674"/>
            <a:ext cx="1785861" cy="954107"/>
          </a:xfrm>
          <a:prstGeom prst="rect">
            <a:avLst/>
          </a:prstGeom>
          <a:noFill/>
        </p:spPr>
        <p:txBody>
          <a:bodyPr wrap="square" rtlCol="0">
            <a:spAutoFit/>
          </a:bodyPr>
          <a:lstStyle/>
          <a:p>
            <a:r>
              <a:rPr lang="en-GB" sz="1400" b="1" dirty="0">
                <a:solidFill>
                  <a:schemeClr val="accent2"/>
                </a:solidFill>
              </a:rPr>
              <a:t>56 per cent </a:t>
            </a:r>
            <a:r>
              <a:rPr lang="en-GB" sz="1400" dirty="0"/>
              <a:t>said it’s had on workers’ relationships with management</a:t>
            </a:r>
          </a:p>
        </p:txBody>
      </p:sp>
      <p:sp>
        <p:nvSpPr>
          <p:cNvPr id="15" name="Rounded Rectangle 14"/>
          <p:cNvSpPr/>
          <p:nvPr/>
        </p:nvSpPr>
        <p:spPr>
          <a:xfrm>
            <a:off x="2458422" y="1928242"/>
            <a:ext cx="1884881" cy="2488552"/>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p:cNvSpPr/>
          <p:nvPr/>
        </p:nvSpPr>
        <p:spPr>
          <a:xfrm>
            <a:off x="442198" y="1924472"/>
            <a:ext cx="1884881" cy="2492322"/>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4474646" y="1928242"/>
            <a:ext cx="1884881" cy="2488552"/>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6503543" y="1928242"/>
            <a:ext cx="1884881" cy="2488552"/>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251520" y="4766900"/>
            <a:ext cx="6336703" cy="253916"/>
          </a:xfrm>
          <a:prstGeom prst="rect">
            <a:avLst/>
          </a:prstGeom>
          <a:noFill/>
        </p:spPr>
        <p:txBody>
          <a:bodyPr wrap="square" rtlCol="0">
            <a:spAutoFit/>
          </a:bodyPr>
          <a:lstStyle/>
          <a:p>
            <a:r>
              <a:rPr lang="en-GB" sz="1050" dirty="0"/>
              <a:t>Source: </a:t>
            </a:r>
            <a:r>
              <a:rPr lang="en-GB" sz="1050" dirty="0" err="1"/>
              <a:t>Neyber</a:t>
            </a:r>
            <a:r>
              <a:rPr lang="en-GB" sz="1050" dirty="0"/>
              <a:t> (2017)</a:t>
            </a:r>
          </a:p>
        </p:txBody>
      </p:sp>
    </p:spTree>
    <p:extLst>
      <p:ext uri="{BB962C8B-B14F-4D97-AF65-F5344CB8AC3E}">
        <p14:creationId xmlns:p14="http://schemas.microsoft.com/office/powerpoint/2010/main" val="646759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772" y="196280"/>
            <a:ext cx="8640960" cy="857515"/>
          </a:xfrm>
        </p:spPr>
        <p:txBody>
          <a:bodyPr/>
          <a:lstStyle/>
          <a:p>
            <a:r>
              <a:rPr lang="en-GB" dirty="0"/>
              <a:t>Hybrid products: the sidecar model</a:t>
            </a:r>
          </a:p>
        </p:txBody>
      </p:sp>
      <p:grpSp>
        <p:nvGrpSpPr>
          <p:cNvPr id="49" name="Group 48"/>
          <p:cNvGrpSpPr/>
          <p:nvPr/>
        </p:nvGrpSpPr>
        <p:grpSpPr>
          <a:xfrm>
            <a:off x="3059832" y="1636573"/>
            <a:ext cx="371475" cy="371590"/>
            <a:chOff x="5060977" y="1236663"/>
            <a:chExt cx="371475" cy="371475"/>
          </a:xfrm>
        </p:grpSpPr>
        <p:sp>
          <p:nvSpPr>
            <p:cNvPr id="30" name="Freeform 24"/>
            <p:cNvSpPr>
              <a:spLocks/>
            </p:cNvSpPr>
            <p:nvPr/>
          </p:nvSpPr>
          <p:spPr bwMode="auto">
            <a:xfrm>
              <a:off x="5060977" y="1236663"/>
              <a:ext cx="371475" cy="371475"/>
            </a:xfrm>
            <a:custGeom>
              <a:avLst/>
              <a:gdLst>
                <a:gd name="T0" fmla="*/ 174 w 234"/>
                <a:gd name="T1" fmla="*/ 16 h 234"/>
                <a:gd name="T2" fmla="*/ 174 w 234"/>
                <a:gd name="T3" fmla="*/ 16 h 234"/>
                <a:gd name="T4" fmla="*/ 164 w 234"/>
                <a:gd name="T5" fmla="*/ 10 h 234"/>
                <a:gd name="T6" fmla="*/ 152 w 234"/>
                <a:gd name="T7" fmla="*/ 6 h 234"/>
                <a:gd name="T8" fmla="*/ 130 w 234"/>
                <a:gd name="T9" fmla="*/ 0 h 234"/>
                <a:gd name="T10" fmla="*/ 108 w 234"/>
                <a:gd name="T11" fmla="*/ 0 h 234"/>
                <a:gd name="T12" fmla="*/ 86 w 234"/>
                <a:gd name="T13" fmla="*/ 4 h 234"/>
                <a:gd name="T14" fmla="*/ 64 w 234"/>
                <a:gd name="T15" fmla="*/ 12 h 234"/>
                <a:gd name="T16" fmla="*/ 46 w 234"/>
                <a:gd name="T17" fmla="*/ 24 h 234"/>
                <a:gd name="T18" fmla="*/ 28 w 234"/>
                <a:gd name="T19" fmla="*/ 40 h 234"/>
                <a:gd name="T20" fmla="*/ 22 w 234"/>
                <a:gd name="T21" fmla="*/ 50 h 234"/>
                <a:gd name="T22" fmla="*/ 16 w 234"/>
                <a:gd name="T23" fmla="*/ 60 h 234"/>
                <a:gd name="T24" fmla="*/ 16 w 234"/>
                <a:gd name="T25" fmla="*/ 60 h 234"/>
                <a:gd name="T26" fmla="*/ 10 w 234"/>
                <a:gd name="T27" fmla="*/ 70 h 234"/>
                <a:gd name="T28" fmla="*/ 6 w 234"/>
                <a:gd name="T29" fmla="*/ 82 h 234"/>
                <a:gd name="T30" fmla="*/ 0 w 234"/>
                <a:gd name="T31" fmla="*/ 104 h 234"/>
                <a:gd name="T32" fmla="*/ 0 w 234"/>
                <a:gd name="T33" fmla="*/ 126 h 234"/>
                <a:gd name="T34" fmla="*/ 4 w 234"/>
                <a:gd name="T35" fmla="*/ 148 h 234"/>
                <a:gd name="T36" fmla="*/ 12 w 234"/>
                <a:gd name="T37" fmla="*/ 170 h 234"/>
                <a:gd name="T38" fmla="*/ 24 w 234"/>
                <a:gd name="T39" fmla="*/ 188 h 234"/>
                <a:gd name="T40" fmla="*/ 40 w 234"/>
                <a:gd name="T41" fmla="*/ 204 h 234"/>
                <a:gd name="T42" fmla="*/ 50 w 234"/>
                <a:gd name="T43" fmla="*/ 212 h 234"/>
                <a:gd name="T44" fmla="*/ 60 w 234"/>
                <a:gd name="T45" fmla="*/ 218 h 234"/>
                <a:gd name="T46" fmla="*/ 60 w 234"/>
                <a:gd name="T47" fmla="*/ 218 h 234"/>
                <a:gd name="T48" fmla="*/ 70 w 234"/>
                <a:gd name="T49" fmla="*/ 224 h 234"/>
                <a:gd name="T50" fmla="*/ 82 w 234"/>
                <a:gd name="T51" fmla="*/ 228 h 234"/>
                <a:gd name="T52" fmla="*/ 104 w 234"/>
                <a:gd name="T53" fmla="*/ 232 h 234"/>
                <a:gd name="T54" fmla="*/ 126 w 234"/>
                <a:gd name="T55" fmla="*/ 234 h 234"/>
                <a:gd name="T56" fmla="*/ 148 w 234"/>
                <a:gd name="T57" fmla="*/ 230 h 234"/>
                <a:gd name="T58" fmla="*/ 170 w 234"/>
                <a:gd name="T59" fmla="*/ 222 h 234"/>
                <a:gd name="T60" fmla="*/ 188 w 234"/>
                <a:gd name="T61" fmla="*/ 210 h 234"/>
                <a:gd name="T62" fmla="*/ 206 w 234"/>
                <a:gd name="T63" fmla="*/ 194 h 234"/>
                <a:gd name="T64" fmla="*/ 212 w 234"/>
                <a:gd name="T65" fmla="*/ 184 h 234"/>
                <a:gd name="T66" fmla="*/ 218 w 234"/>
                <a:gd name="T67" fmla="*/ 174 h 234"/>
                <a:gd name="T68" fmla="*/ 218 w 234"/>
                <a:gd name="T69" fmla="*/ 174 h 234"/>
                <a:gd name="T70" fmla="*/ 224 w 234"/>
                <a:gd name="T71" fmla="*/ 164 h 234"/>
                <a:gd name="T72" fmla="*/ 228 w 234"/>
                <a:gd name="T73" fmla="*/ 152 h 234"/>
                <a:gd name="T74" fmla="*/ 232 w 234"/>
                <a:gd name="T75" fmla="*/ 130 h 234"/>
                <a:gd name="T76" fmla="*/ 234 w 234"/>
                <a:gd name="T77" fmla="*/ 108 h 234"/>
                <a:gd name="T78" fmla="*/ 230 w 234"/>
                <a:gd name="T79" fmla="*/ 86 h 234"/>
                <a:gd name="T80" fmla="*/ 222 w 234"/>
                <a:gd name="T81" fmla="*/ 64 h 234"/>
                <a:gd name="T82" fmla="*/ 210 w 234"/>
                <a:gd name="T83" fmla="*/ 46 h 234"/>
                <a:gd name="T84" fmla="*/ 194 w 234"/>
                <a:gd name="T85" fmla="*/ 28 h 234"/>
                <a:gd name="T86" fmla="*/ 184 w 234"/>
                <a:gd name="T87" fmla="*/ 22 h 234"/>
                <a:gd name="T88" fmla="*/ 174 w 234"/>
                <a:gd name="T89" fmla="*/ 1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4" h="234">
                  <a:moveTo>
                    <a:pt x="174" y="16"/>
                  </a:moveTo>
                  <a:lnTo>
                    <a:pt x="174" y="16"/>
                  </a:lnTo>
                  <a:lnTo>
                    <a:pt x="164" y="10"/>
                  </a:lnTo>
                  <a:lnTo>
                    <a:pt x="152" y="6"/>
                  </a:lnTo>
                  <a:lnTo>
                    <a:pt x="130" y="0"/>
                  </a:lnTo>
                  <a:lnTo>
                    <a:pt x="108" y="0"/>
                  </a:lnTo>
                  <a:lnTo>
                    <a:pt x="86" y="4"/>
                  </a:lnTo>
                  <a:lnTo>
                    <a:pt x="64" y="12"/>
                  </a:lnTo>
                  <a:lnTo>
                    <a:pt x="46" y="24"/>
                  </a:lnTo>
                  <a:lnTo>
                    <a:pt x="28" y="40"/>
                  </a:lnTo>
                  <a:lnTo>
                    <a:pt x="22" y="50"/>
                  </a:lnTo>
                  <a:lnTo>
                    <a:pt x="16" y="60"/>
                  </a:lnTo>
                  <a:lnTo>
                    <a:pt x="16" y="60"/>
                  </a:lnTo>
                  <a:lnTo>
                    <a:pt x="10" y="70"/>
                  </a:lnTo>
                  <a:lnTo>
                    <a:pt x="6" y="82"/>
                  </a:lnTo>
                  <a:lnTo>
                    <a:pt x="0" y="104"/>
                  </a:lnTo>
                  <a:lnTo>
                    <a:pt x="0" y="126"/>
                  </a:lnTo>
                  <a:lnTo>
                    <a:pt x="4" y="148"/>
                  </a:lnTo>
                  <a:lnTo>
                    <a:pt x="12" y="170"/>
                  </a:lnTo>
                  <a:lnTo>
                    <a:pt x="24" y="188"/>
                  </a:lnTo>
                  <a:lnTo>
                    <a:pt x="40" y="204"/>
                  </a:lnTo>
                  <a:lnTo>
                    <a:pt x="50" y="212"/>
                  </a:lnTo>
                  <a:lnTo>
                    <a:pt x="60" y="218"/>
                  </a:lnTo>
                  <a:lnTo>
                    <a:pt x="60" y="218"/>
                  </a:lnTo>
                  <a:lnTo>
                    <a:pt x="70" y="224"/>
                  </a:lnTo>
                  <a:lnTo>
                    <a:pt x="82" y="228"/>
                  </a:lnTo>
                  <a:lnTo>
                    <a:pt x="104" y="232"/>
                  </a:lnTo>
                  <a:lnTo>
                    <a:pt x="126" y="234"/>
                  </a:lnTo>
                  <a:lnTo>
                    <a:pt x="148" y="230"/>
                  </a:lnTo>
                  <a:lnTo>
                    <a:pt x="170" y="222"/>
                  </a:lnTo>
                  <a:lnTo>
                    <a:pt x="188" y="210"/>
                  </a:lnTo>
                  <a:lnTo>
                    <a:pt x="206" y="194"/>
                  </a:lnTo>
                  <a:lnTo>
                    <a:pt x="212" y="184"/>
                  </a:lnTo>
                  <a:lnTo>
                    <a:pt x="218" y="174"/>
                  </a:lnTo>
                  <a:lnTo>
                    <a:pt x="218" y="174"/>
                  </a:lnTo>
                  <a:lnTo>
                    <a:pt x="224" y="164"/>
                  </a:lnTo>
                  <a:lnTo>
                    <a:pt x="228" y="152"/>
                  </a:lnTo>
                  <a:lnTo>
                    <a:pt x="232" y="130"/>
                  </a:lnTo>
                  <a:lnTo>
                    <a:pt x="234" y="108"/>
                  </a:lnTo>
                  <a:lnTo>
                    <a:pt x="230" y="86"/>
                  </a:lnTo>
                  <a:lnTo>
                    <a:pt x="222" y="64"/>
                  </a:lnTo>
                  <a:lnTo>
                    <a:pt x="210" y="46"/>
                  </a:lnTo>
                  <a:lnTo>
                    <a:pt x="194" y="28"/>
                  </a:lnTo>
                  <a:lnTo>
                    <a:pt x="184" y="22"/>
                  </a:lnTo>
                  <a:lnTo>
                    <a:pt x="174" y="16"/>
                  </a:lnTo>
                  <a:close/>
                </a:path>
              </a:pathLst>
            </a:custGeom>
            <a:solidFill>
              <a:srgbClr val="FFB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6"/>
            <p:cNvSpPr>
              <a:spLocks/>
            </p:cNvSpPr>
            <p:nvPr/>
          </p:nvSpPr>
          <p:spPr bwMode="auto">
            <a:xfrm>
              <a:off x="5132985" y="1309688"/>
              <a:ext cx="219075" cy="241300"/>
            </a:xfrm>
            <a:custGeom>
              <a:avLst/>
              <a:gdLst>
                <a:gd name="T0" fmla="*/ 0 w 138"/>
                <a:gd name="T1" fmla="*/ 116 h 152"/>
                <a:gd name="T2" fmla="*/ 4 w 138"/>
                <a:gd name="T3" fmla="*/ 106 h 152"/>
                <a:gd name="T4" fmla="*/ 4 w 138"/>
                <a:gd name="T5" fmla="*/ 106 h 152"/>
                <a:gd name="T6" fmla="*/ 18 w 138"/>
                <a:gd name="T7" fmla="*/ 104 h 152"/>
                <a:gd name="T8" fmla="*/ 30 w 138"/>
                <a:gd name="T9" fmla="*/ 98 h 152"/>
                <a:gd name="T10" fmla="*/ 38 w 138"/>
                <a:gd name="T11" fmla="*/ 90 h 152"/>
                <a:gd name="T12" fmla="*/ 44 w 138"/>
                <a:gd name="T13" fmla="*/ 80 h 152"/>
                <a:gd name="T14" fmla="*/ 44 w 138"/>
                <a:gd name="T15" fmla="*/ 80 h 152"/>
                <a:gd name="T16" fmla="*/ 48 w 138"/>
                <a:gd name="T17" fmla="*/ 64 h 152"/>
                <a:gd name="T18" fmla="*/ 26 w 138"/>
                <a:gd name="T19" fmla="*/ 56 h 152"/>
                <a:gd name="T20" fmla="*/ 32 w 138"/>
                <a:gd name="T21" fmla="*/ 44 h 152"/>
                <a:gd name="T22" fmla="*/ 52 w 138"/>
                <a:gd name="T23" fmla="*/ 52 h 152"/>
                <a:gd name="T24" fmla="*/ 52 w 138"/>
                <a:gd name="T25" fmla="*/ 52 h 152"/>
                <a:gd name="T26" fmla="*/ 54 w 138"/>
                <a:gd name="T27" fmla="*/ 40 h 152"/>
                <a:gd name="T28" fmla="*/ 58 w 138"/>
                <a:gd name="T29" fmla="*/ 28 h 152"/>
                <a:gd name="T30" fmla="*/ 58 w 138"/>
                <a:gd name="T31" fmla="*/ 28 h 152"/>
                <a:gd name="T32" fmla="*/ 62 w 138"/>
                <a:gd name="T33" fmla="*/ 20 h 152"/>
                <a:gd name="T34" fmla="*/ 68 w 138"/>
                <a:gd name="T35" fmla="*/ 12 h 152"/>
                <a:gd name="T36" fmla="*/ 74 w 138"/>
                <a:gd name="T37" fmla="*/ 8 h 152"/>
                <a:gd name="T38" fmla="*/ 82 w 138"/>
                <a:gd name="T39" fmla="*/ 4 h 152"/>
                <a:gd name="T40" fmla="*/ 90 w 138"/>
                <a:gd name="T41" fmla="*/ 2 h 152"/>
                <a:gd name="T42" fmla="*/ 98 w 138"/>
                <a:gd name="T43" fmla="*/ 0 h 152"/>
                <a:gd name="T44" fmla="*/ 108 w 138"/>
                <a:gd name="T45" fmla="*/ 2 h 152"/>
                <a:gd name="T46" fmla="*/ 116 w 138"/>
                <a:gd name="T47" fmla="*/ 4 h 152"/>
                <a:gd name="T48" fmla="*/ 116 w 138"/>
                <a:gd name="T49" fmla="*/ 4 h 152"/>
                <a:gd name="T50" fmla="*/ 130 w 138"/>
                <a:gd name="T51" fmla="*/ 12 h 152"/>
                <a:gd name="T52" fmla="*/ 138 w 138"/>
                <a:gd name="T53" fmla="*/ 18 h 152"/>
                <a:gd name="T54" fmla="*/ 130 w 138"/>
                <a:gd name="T55" fmla="*/ 30 h 152"/>
                <a:gd name="T56" fmla="*/ 130 w 138"/>
                <a:gd name="T57" fmla="*/ 30 h 152"/>
                <a:gd name="T58" fmla="*/ 122 w 138"/>
                <a:gd name="T59" fmla="*/ 24 h 152"/>
                <a:gd name="T60" fmla="*/ 110 w 138"/>
                <a:gd name="T61" fmla="*/ 18 h 152"/>
                <a:gd name="T62" fmla="*/ 110 w 138"/>
                <a:gd name="T63" fmla="*/ 18 h 152"/>
                <a:gd name="T64" fmla="*/ 104 w 138"/>
                <a:gd name="T65" fmla="*/ 18 h 152"/>
                <a:gd name="T66" fmla="*/ 98 w 138"/>
                <a:gd name="T67" fmla="*/ 16 h 152"/>
                <a:gd name="T68" fmla="*/ 94 w 138"/>
                <a:gd name="T69" fmla="*/ 18 h 152"/>
                <a:gd name="T70" fmla="*/ 90 w 138"/>
                <a:gd name="T71" fmla="*/ 20 h 152"/>
                <a:gd name="T72" fmla="*/ 82 w 138"/>
                <a:gd name="T73" fmla="*/ 26 h 152"/>
                <a:gd name="T74" fmla="*/ 76 w 138"/>
                <a:gd name="T75" fmla="*/ 36 h 152"/>
                <a:gd name="T76" fmla="*/ 76 w 138"/>
                <a:gd name="T77" fmla="*/ 36 h 152"/>
                <a:gd name="T78" fmla="*/ 72 w 138"/>
                <a:gd name="T79" fmla="*/ 48 h 152"/>
                <a:gd name="T80" fmla="*/ 70 w 138"/>
                <a:gd name="T81" fmla="*/ 58 h 152"/>
                <a:gd name="T82" fmla="*/ 102 w 138"/>
                <a:gd name="T83" fmla="*/ 70 h 152"/>
                <a:gd name="T84" fmla="*/ 98 w 138"/>
                <a:gd name="T85" fmla="*/ 84 h 152"/>
                <a:gd name="T86" fmla="*/ 66 w 138"/>
                <a:gd name="T87" fmla="*/ 72 h 152"/>
                <a:gd name="T88" fmla="*/ 66 w 138"/>
                <a:gd name="T89" fmla="*/ 72 h 152"/>
                <a:gd name="T90" fmla="*/ 62 w 138"/>
                <a:gd name="T91" fmla="*/ 84 h 152"/>
                <a:gd name="T92" fmla="*/ 58 w 138"/>
                <a:gd name="T93" fmla="*/ 94 h 152"/>
                <a:gd name="T94" fmla="*/ 58 w 138"/>
                <a:gd name="T95" fmla="*/ 94 h 152"/>
                <a:gd name="T96" fmla="*/ 52 w 138"/>
                <a:gd name="T97" fmla="*/ 100 h 152"/>
                <a:gd name="T98" fmla="*/ 46 w 138"/>
                <a:gd name="T99" fmla="*/ 104 h 152"/>
                <a:gd name="T100" fmla="*/ 34 w 138"/>
                <a:gd name="T101" fmla="*/ 112 h 152"/>
                <a:gd name="T102" fmla="*/ 32 w 138"/>
                <a:gd name="T103" fmla="*/ 112 h 152"/>
                <a:gd name="T104" fmla="*/ 100 w 138"/>
                <a:gd name="T105" fmla="*/ 138 h 152"/>
                <a:gd name="T106" fmla="*/ 94 w 138"/>
                <a:gd name="T107" fmla="*/ 152 h 152"/>
                <a:gd name="T108" fmla="*/ 0 w 138"/>
                <a:gd name="T109" fmla="*/ 11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 h="152">
                  <a:moveTo>
                    <a:pt x="0" y="116"/>
                  </a:moveTo>
                  <a:lnTo>
                    <a:pt x="4" y="106"/>
                  </a:lnTo>
                  <a:lnTo>
                    <a:pt x="4" y="106"/>
                  </a:lnTo>
                  <a:lnTo>
                    <a:pt x="18" y="104"/>
                  </a:lnTo>
                  <a:lnTo>
                    <a:pt x="30" y="98"/>
                  </a:lnTo>
                  <a:lnTo>
                    <a:pt x="38" y="90"/>
                  </a:lnTo>
                  <a:lnTo>
                    <a:pt x="44" y="80"/>
                  </a:lnTo>
                  <a:lnTo>
                    <a:pt x="44" y="80"/>
                  </a:lnTo>
                  <a:lnTo>
                    <a:pt x="48" y="64"/>
                  </a:lnTo>
                  <a:lnTo>
                    <a:pt x="26" y="56"/>
                  </a:lnTo>
                  <a:lnTo>
                    <a:pt x="32" y="44"/>
                  </a:lnTo>
                  <a:lnTo>
                    <a:pt x="52" y="52"/>
                  </a:lnTo>
                  <a:lnTo>
                    <a:pt x="52" y="52"/>
                  </a:lnTo>
                  <a:lnTo>
                    <a:pt x="54" y="40"/>
                  </a:lnTo>
                  <a:lnTo>
                    <a:pt x="58" y="28"/>
                  </a:lnTo>
                  <a:lnTo>
                    <a:pt x="58" y="28"/>
                  </a:lnTo>
                  <a:lnTo>
                    <a:pt x="62" y="20"/>
                  </a:lnTo>
                  <a:lnTo>
                    <a:pt x="68" y="12"/>
                  </a:lnTo>
                  <a:lnTo>
                    <a:pt x="74" y="8"/>
                  </a:lnTo>
                  <a:lnTo>
                    <a:pt x="82" y="4"/>
                  </a:lnTo>
                  <a:lnTo>
                    <a:pt x="90" y="2"/>
                  </a:lnTo>
                  <a:lnTo>
                    <a:pt x="98" y="0"/>
                  </a:lnTo>
                  <a:lnTo>
                    <a:pt x="108" y="2"/>
                  </a:lnTo>
                  <a:lnTo>
                    <a:pt x="116" y="4"/>
                  </a:lnTo>
                  <a:lnTo>
                    <a:pt x="116" y="4"/>
                  </a:lnTo>
                  <a:lnTo>
                    <a:pt x="130" y="12"/>
                  </a:lnTo>
                  <a:lnTo>
                    <a:pt x="138" y="18"/>
                  </a:lnTo>
                  <a:lnTo>
                    <a:pt x="130" y="30"/>
                  </a:lnTo>
                  <a:lnTo>
                    <a:pt x="130" y="30"/>
                  </a:lnTo>
                  <a:lnTo>
                    <a:pt x="122" y="24"/>
                  </a:lnTo>
                  <a:lnTo>
                    <a:pt x="110" y="18"/>
                  </a:lnTo>
                  <a:lnTo>
                    <a:pt x="110" y="18"/>
                  </a:lnTo>
                  <a:lnTo>
                    <a:pt x="104" y="18"/>
                  </a:lnTo>
                  <a:lnTo>
                    <a:pt x="98" y="16"/>
                  </a:lnTo>
                  <a:lnTo>
                    <a:pt x="94" y="18"/>
                  </a:lnTo>
                  <a:lnTo>
                    <a:pt x="90" y="20"/>
                  </a:lnTo>
                  <a:lnTo>
                    <a:pt x="82" y="26"/>
                  </a:lnTo>
                  <a:lnTo>
                    <a:pt x="76" y="36"/>
                  </a:lnTo>
                  <a:lnTo>
                    <a:pt x="76" y="36"/>
                  </a:lnTo>
                  <a:lnTo>
                    <a:pt x="72" y="48"/>
                  </a:lnTo>
                  <a:lnTo>
                    <a:pt x="70" y="58"/>
                  </a:lnTo>
                  <a:lnTo>
                    <a:pt x="102" y="70"/>
                  </a:lnTo>
                  <a:lnTo>
                    <a:pt x="98" y="84"/>
                  </a:lnTo>
                  <a:lnTo>
                    <a:pt x="66" y="72"/>
                  </a:lnTo>
                  <a:lnTo>
                    <a:pt x="66" y="72"/>
                  </a:lnTo>
                  <a:lnTo>
                    <a:pt x="62" y="84"/>
                  </a:lnTo>
                  <a:lnTo>
                    <a:pt x="58" y="94"/>
                  </a:lnTo>
                  <a:lnTo>
                    <a:pt x="58" y="94"/>
                  </a:lnTo>
                  <a:lnTo>
                    <a:pt x="52" y="100"/>
                  </a:lnTo>
                  <a:lnTo>
                    <a:pt x="46" y="104"/>
                  </a:lnTo>
                  <a:lnTo>
                    <a:pt x="34" y="112"/>
                  </a:lnTo>
                  <a:lnTo>
                    <a:pt x="32" y="112"/>
                  </a:lnTo>
                  <a:lnTo>
                    <a:pt x="100" y="138"/>
                  </a:lnTo>
                  <a:lnTo>
                    <a:pt x="94" y="152"/>
                  </a:lnTo>
                  <a:lnTo>
                    <a:pt x="0"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8" name="Freeform 32"/>
          <p:cNvSpPr>
            <a:spLocks/>
          </p:cNvSpPr>
          <p:nvPr/>
        </p:nvSpPr>
        <p:spPr bwMode="auto">
          <a:xfrm>
            <a:off x="4359538" y="2443314"/>
            <a:ext cx="358775" cy="362062"/>
          </a:xfrm>
          <a:custGeom>
            <a:avLst/>
            <a:gdLst>
              <a:gd name="T0" fmla="*/ 84 w 226"/>
              <a:gd name="T1" fmla="*/ 4 h 228"/>
              <a:gd name="T2" fmla="*/ 84 w 226"/>
              <a:gd name="T3" fmla="*/ 4 h 228"/>
              <a:gd name="T4" fmla="*/ 62 w 226"/>
              <a:gd name="T5" fmla="*/ 12 h 228"/>
              <a:gd name="T6" fmla="*/ 44 w 226"/>
              <a:gd name="T7" fmla="*/ 24 h 228"/>
              <a:gd name="T8" fmla="*/ 28 w 226"/>
              <a:gd name="T9" fmla="*/ 38 h 228"/>
              <a:gd name="T10" fmla="*/ 14 w 226"/>
              <a:gd name="T11" fmla="*/ 56 h 228"/>
              <a:gd name="T12" fmla="*/ 6 w 226"/>
              <a:gd name="T13" fmla="*/ 76 h 228"/>
              <a:gd name="T14" fmla="*/ 0 w 226"/>
              <a:gd name="T15" fmla="*/ 98 h 228"/>
              <a:gd name="T16" fmla="*/ 0 w 226"/>
              <a:gd name="T17" fmla="*/ 120 h 228"/>
              <a:gd name="T18" fmla="*/ 4 w 226"/>
              <a:gd name="T19" fmla="*/ 142 h 228"/>
              <a:gd name="T20" fmla="*/ 4 w 226"/>
              <a:gd name="T21" fmla="*/ 142 h 228"/>
              <a:gd name="T22" fmla="*/ 12 w 226"/>
              <a:gd name="T23" fmla="*/ 164 h 228"/>
              <a:gd name="T24" fmla="*/ 24 w 226"/>
              <a:gd name="T25" fmla="*/ 184 h 228"/>
              <a:gd name="T26" fmla="*/ 38 w 226"/>
              <a:gd name="T27" fmla="*/ 200 h 228"/>
              <a:gd name="T28" fmla="*/ 56 w 226"/>
              <a:gd name="T29" fmla="*/ 212 h 228"/>
              <a:gd name="T30" fmla="*/ 76 w 226"/>
              <a:gd name="T31" fmla="*/ 222 h 228"/>
              <a:gd name="T32" fmla="*/ 96 w 226"/>
              <a:gd name="T33" fmla="*/ 226 h 228"/>
              <a:gd name="T34" fmla="*/ 120 w 226"/>
              <a:gd name="T35" fmla="*/ 228 h 228"/>
              <a:gd name="T36" fmla="*/ 142 w 226"/>
              <a:gd name="T37" fmla="*/ 224 h 228"/>
              <a:gd name="T38" fmla="*/ 142 w 226"/>
              <a:gd name="T39" fmla="*/ 224 h 228"/>
              <a:gd name="T40" fmla="*/ 164 w 226"/>
              <a:gd name="T41" fmla="*/ 216 h 228"/>
              <a:gd name="T42" fmla="*/ 182 w 226"/>
              <a:gd name="T43" fmla="*/ 204 h 228"/>
              <a:gd name="T44" fmla="*/ 198 w 226"/>
              <a:gd name="T45" fmla="*/ 188 h 228"/>
              <a:gd name="T46" fmla="*/ 212 w 226"/>
              <a:gd name="T47" fmla="*/ 172 h 228"/>
              <a:gd name="T48" fmla="*/ 220 w 226"/>
              <a:gd name="T49" fmla="*/ 152 h 228"/>
              <a:gd name="T50" fmla="*/ 226 w 226"/>
              <a:gd name="T51" fmla="*/ 130 h 228"/>
              <a:gd name="T52" fmla="*/ 226 w 226"/>
              <a:gd name="T53" fmla="*/ 108 h 228"/>
              <a:gd name="T54" fmla="*/ 224 w 226"/>
              <a:gd name="T55" fmla="*/ 84 h 228"/>
              <a:gd name="T56" fmla="*/ 224 w 226"/>
              <a:gd name="T57" fmla="*/ 84 h 228"/>
              <a:gd name="T58" fmla="*/ 216 w 226"/>
              <a:gd name="T59" fmla="*/ 64 h 228"/>
              <a:gd name="T60" fmla="*/ 204 w 226"/>
              <a:gd name="T61" fmla="*/ 44 h 228"/>
              <a:gd name="T62" fmla="*/ 188 w 226"/>
              <a:gd name="T63" fmla="*/ 28 h 228"/>
              <a:gd name="T64" fmla="*/ 170 w 226"/>
              <a:gd name="T65" fmla="*/ 16 h 228"/>
              <a:gd name="T66" fmla="*/ 150 w 226"/>
              <a:gd name="T67" fmla="*/ 6 h 228"/>
              <a:gd name="T68" fmla="*/ 130 w 226"/>
              <a:gd name="T69" fmla="*/ 2 h 228"/>
              <a:gd name="T70" fmla="*/ 108 w 226"/>
              <a:gd name="T71" fmla="*/ 0 h 228"/>
              <a:gd name="T72" fmla="*/ 84 w 226"/>
              <a:gd name="T73" fmla="*/ 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 h="228">
                <a:moveTo>
                  <a:pt x="84" y="4"/>
                </a:moveTo>
                <a:lnTo>
                  <a:pt x="84" y="4"/>
                </a:lnTo>
                <a:lnTo>
                  <a:pt x="62" y="12"/>
                </a:lnTo>
                <a:lnTo>
                  <a:pt x="44" y="24"/>
                </a:lnTo>
                <a:lnTo>
                  <a:pt x="28" y="38"/>
                </a:lnTo>
                <a:lnTo>
                  <a:pt x="14" y="56"/>
                </a:lnTo>
                <a:lnTo>
                  <a:pt x="6" y="76"/>
                </a:lnTo>
                <a:lnTo>
                  <a:pt x="0" y="98"/>
                </a:lnTo>
                <a:lnTo>
                  <a:pt x="0" y="120"/>
                </a:lnTo>
                <a:lnTo>
                  <a:pt x="4" y="142"/>
                </a:lnTo>
                <a:lnTo>
                  <a:pt x="4" y="142"/>
                </a:lnTo>
                <a:lnTo>
                  <a:pt x="12" y="164"/>
                </a:lnTo>
                <a:lnTo>
                  <a:pt x="24" y="184"/>
                </a:lnTo>
                <a:lnTo>
                  <a:pt x="38" y="200"/>
                </a:lnTo>
                <a:lnTo>
                  <a:pt x="56" y="212"/>
                </a:lnTo>
                <a:lnTo>
                  <a:pt x="76" y="222"/>
                </a:lnTo>
                <a:lnTo>
                  <a:pt x="96" y="226"/>
                </a:lnTo>
                <a:lnTo>
                  <a:pt x="120" y="228"/>
                </a:lnTo>
                <a:lnTo>
                  <a:pt x="142" y="224"/>
                </a:lnTo>
                <a:lnTo>
                  <a:pt x="142" y="224"/>
                </a:lnTo>
                <a:lnTo>
                  <a:pt x="164" y="216"/>
                </a:lnTo>
                <a:lnTo>
                  <a:pt x="182" y="204"/>
                </a:lnTo>
                <a:lnTo>
                  <a:pt x="198" y="188"/>
                </a:lnTo>
                <a:lnTo>
                  <a:pt x="212" y="172"/>
                </a:lnTo>
                <a:lnTo>
                  <a:pt x="220" y="152"/>
                </a:lnTo>
                <a:lnTo>
                  <a:pt x="226" y="130"/>
                </a:lnTo>
                <a:lnTo>
                  <a:pt x="226" y="108"/>
                </a:lnTo>
                <a:lnTo>
                  <a:pt x="224" y="84"/>
                </a:lnTo>
                <a:lnTo>
                  <a:pt x="224" y="84"/>
                </a:lnTo>
                <a:lnTo>
                  <a:pt x="216" y="64"/>
                </a:lnTo>
                <a:lnTo>
                  <a:pt x="204" y="44"/>
                </a:lnTo>
                <a:lnTo>
                  <a:pt x="188" y="28"/>
                </a:lnTo>
                <a:lnTo>
                  <a:pt x="170" y="16"/>
                </a:lnTo>
                <a:lnTo>
                  <a:pt x="150" y="6"/>
                </a:lnTo>
                <a:lnTo>
                  <a:pt x="130" y="2"/>
                </a:lnTo>
                <a:lnTo>
                  <a:pt x="108" y="0"/>
                </a:lnTo>
                <a:lnTo>
                  <a:pt x="84"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48" name="Group 47"/>
          <p:cNvGrpSpPr/>
          <p:nvPr/>
        </p:nvGrpSpPr>
        <p:grpSpPr>
          <a:xfrm>
            <a:off x="4790615" y="3660028"/>
            <a:ext cx="358775" cy="362062"/>
            <a:chOff x="622526" y="2717260"/>
            <a:chExt cx="358775" cy="361950"/>
          </a:xfrm>
        </p:grpSpPr>
        <p:sp>
          <p:nvSpPr>
            <p:cNvPr id="37" name="Freeform 31"/>
            <p:cNvSpPr>
              <a:spLocks/>
            </p:cNvSpPr>
            <p:nvPr/>
          </p:nvSpPr>
          <p:spPr bwMode="auto">
            <a:xfrm>
              <a:off x="622526" y="2717260"/>
              <a:ext cx="358775" cy="361950"/>
            </a:xfrm>
            <a:custGeom>
              <a:avLst/>
              <a:gdLst>
                <a:gd name="T0" fmla="*/ 84 w 226"/>
                <a:gd name="T1" fmla="*/ 4 h 228"/>
                <a:gd name="T2" fmla="*/ 84 w 226"/>
                <a:gd name="T3" fmla="*/ 4 h 228"/>
                <a:gd name="T4" fmla="*/ 62 w 226"/>
                <a:gd name="T5" fmla="*/ 12 h 228"/>
                <a:gd name="T6" fmla="*/ 44 w 226"/>
                <a:gd name="T7" fmla="*/ 24 h 228"/>
                <a:gd name="T8" fmla="*/ 28 w 226"/>
                <a:gd name="T9" fmla="*/ 38 h 228"/>
                <a:gd name="T10" fmla="*/ 14 w 226"/>
                <a:gd name="T11" fmla="*/ 56 h 228"/>
                <a:gd name="T12" fmla="*/ 6 w 226"/>
                <a:gd name="T13" fmla="*/ 76 h 228"/>
                <a:gd name="T14" fmla="*/ 0 w 226"/>
                <a:gd name="T15" fmla="*/ 98 h 228"/>
                <a:gd name="T16" fmla="*/ 0 w 226"/>
                <a:gd name="T17" fmla="*/ 120 h 228"/>
                <a:gd name="T18" fmla="*/ 4 w 226"/>
                <a:gd name="T19" fmla="*/ 142 h 228"/>
                <a:gd name="T20" fmla="*/ 4 w 226"/>
                <a:gd name="T21" fmla="*/ 142 h 228"/>
                <a:gd name="T22" fmla="*/ 12 w 226"/>
                <a:gd name="T23" fmla="*/ 164 h 228"/>
                <a:gd name="T24" fmla="*/ 24 w 226"/>
                <a:gd name="T25" fmla="*/ 184 h 228"/>
                <a:gd name="T26" fmla="*/ 38 w 226"/>
                <a:gd name="T27" fmla="*/ 200 h 228"/>
                <a:gd name="T28" fmla="*/ 56 w 226"/>
                <a:gd name="T29" fmla="*/ 212 h 228"/>
                <a:gd name="T30" fmla="*/ 76 w 226"/>
                <a:gd name="T31" fmla="*/ 222 h 228"/>
                <a:gd name="T32" fmla="*/ 96 w 226"/>
                <a:gd name="T33" fmla="*/ 226 h 228"/>
                <a:gd name="T34" fmla="*/ 120 w 226"/>
                <a:gd name="T35" fmla="*/ 228 h 228"/>
                <a:gd name="T36" fmla="*/ 142 w 226"/>
                <a:gd name="T37" fmla="*/ 224 h 228"/>
                <a:gd name="T38" fmla="*/ 142 w 226"/>
                <a:gd name="T39" fmla="*/ 224 h 228"/>
                <a:gd name="T40" fmla="*/ 164 w 226"/>
                <a:gd name="T41" fmla="*/ 216 h 228"/>
                <a:gd name="T42" fmla="*/ 182 w 226"/>
                <a:gd name="T43" fmla="*/ 204 h 228"/>
                <a:gd name="T44" fmla="*/ 198 w 226"/>
                <a:gd name="T45" fmla="*/ 188 h 228"/>
                <a:gd name="T46" fmla="*/ 212 w 226"/>
                <a:gd name="T47" fmla="*/ 172 h 228"/>
                <a:gd name="T48" fmla="*/ 220 w 226"/>
                <a:gd name="T49" fmla="*/ 152 h 228"/>
                <a:gd name="T50" fmla="*/ 226 w 226"/>
                <a:gd name="T51" fmla="*/ 130 h 228"/>
                <a:gd name="T52" fmla="*/ 226 w 226"/>
                <a:gd name="T53" fmla="*/ 108 h 228"/>
                <a:gd name="T54" fmla="*/ 224 w 226"/>
                <a:gd name="T55" fmla="*/ 84 h 228"/>
                <a:gd name="T56" fmla="*/ 224 w 226"/>
                <a:gd name="T57" fmla="*/ 84 h 228"/>
                <a:gd name="T58" fmla="*/ 216 w 226"/>
                <a:gd name="T59" fmla="*/ 64 h 228"/>
                <a:gd name="T60" fmla="*/ 204 w 226"/>
                <a:gd name="T61" fmla="*/ 44 h 228"/>
                <a:gd name="T62" fmla="*/ 188 w 226"/>
                <a:gd name="T63" fmla="*/ 28 h 228"/>
                <a:gd name="T64" fmla="*/ 170 w 226"/>
                <a:gd name="T65" fmla="*/ 16 h 228"/>
                <a:gd name="T66" fmla="*/ 150 w 226"/>
                <a:gd name="T67" fmla="*/ 6 h 228"/>
                <a:gd name="T68" fmla="*/ 130 w 226"/>
                <a:gd name="T69" fmla="*/ 2 h 228"/>
                <a:gd name="T70" fmla="*/ 108 w 226"/>
                <a:gd name="T71" fmla="*/ 0 h 228"/>
                <a:gd name="T72" fmla="*/ 84 w 226"/>
                <a:gd name="T73" fmla="*/ 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 h="228">
                  <a:moveTo>
                    <a:pt x="84" y="4"/>
                  </a:moveTo>
                  <a:lnTo>
                    <a:pt x="84" y="4"/>
                  </a:lnTo>
                  <a:lnTo>
                    <a:pt x="62" y="12"/>
                  </a:lnTo>
                  <a:lnTo>
                    <a:pt x="44" y="24"/>
                  </a:lnTo>
                  <a:lnTo>
                    <a:pt x="28" y="38"/>
                  </a:lnTo>
                  <a:lnTo>
                    <a:pt x="14" y="56"/>
                  </a:lnTo>
                  <a:lnTo>
                    <a:pt x="6" y="76"/>
                  </a:lnTo>
                  <a:lnTo>
                    <a:pt x="0" y="98"/>
                  </a:lnTo>
                  <a:lnTo>
                    <a:pt x="0" y="120"/>
                  </a:lnTo>
                  <a:lnTo>
                    <a:pt x="4" y="142"/>
                  </a:lnTo>
                  <a:lnTo>
                    <a:pt x="4" y="142"/>
                  </a:lnTo>
                  <a:lnTo>
                    <a:pt x="12" y="164"/>
                  </a:lnTo>
                  <a:lnTo>
                    <a:pt x="24" y="184"/>
                  </a:lnTo>
                  <a:lnTo>
                    <a:pt x="38" y="200"/>
                  </a:lnTo>
                  <a:lnTo>
                    <a:pt x="56" y="212"/>
                  </a:lnTo>
                  <a:lnTo>
                    <a:pt x="76" y="222"/>
                  </a:lnTo>
                  <a:lnTo>
                    <a:pt x="96" y="226"/>
                  </a:lnTo>
                  <a:lnTo>
                    <a:pt x="120" y="228"/>
                  </a:lnTo>
                  <a:lnTo>
                    <a:pt x="142" y="224"/>
                  </a:lnTo>
                  <a:lnTo>
                    <a:pt x="142" y="224"/>
                  </a:lnTo>
                  <a:lnTo>
                    <a:pt x="164" y="216"/>
                  </a:lnTo>
                  <a:lnTo>
                    <a:pt x="182" y="204"/>
                  </a:lnTo>
                  <a:lnTo>
                    <a:pt x="198" y="188"/>
                  </a:lnTo>
                  <a:lnTo>
                    <a:pt x="212" y="172"/>
                  </a:lnTo>
                  <a:lnTo>
                    <a:pt x="220" y="152"/>
                  </a:lnTo>
                  <a:lnTo>
                    <a:pt x="226" y="130"/>
                  </a:lnTo>
                  <a:lnTo>
                    <a:pt x="226" y="108"/>
                  </a:lnTo>
                  <a:lnTo>
                    <a:pt x="224" y="84"/>
                  </a:lnTo>
                  <a:lnTo>
                    <a:pt x="224" y="84"/>
                  </a:lnTo>
                  <a:lnTo>
                    <a:pt x="216" y="64"/>
                  </a:lnTo>
                  <a:lnTo>
                    <a:pt x="204" y="44"/>
                  </a:lnTo>
                  <a:lnTo>
                    <a:pt x="188" y="28"/>
                  </a:lnTo>
                  <a:lnTo>
                    <a:pt x="170" y="16"/>
                  </a:lnTo>
                  <a:lnTo>
                    <a:pt x="150" y="6"/>
                  </a:lnTo>
                  <a:lnTo>
                    <a:pt x="130" y="2"/>
                  </a:lnTo>
                  <a:lnTo>
                    <a:pt x="108" y="0"/>
                  </a:lnTo>
                  <a:lnTo>
                    <a:pt x="84" y="4"/>
                  </a:lnTo>
                  <a:close/>
                </a:path>
              </a:pathLst>
            </a:custGeom>
            <a:solidFill>
              <a:srgbClr val="FFD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33"/>
            <p:cNvSpPr>
              <a:spLocks/>
            </p:cNvSpPr>
            <p:nvPr/>
          </p:nvSpPr>
          <p:spPr bwMode="auto">
            <a:xfrm>
              <a:off x="727301" y="2768060"/>
              <a:ext cx="184150" cy="257175"/>
            </a:xfrm>
            <a:custGeom>
              <a:avLst/>
              <a:gdLst>
                <a:gd name="T0" fmla="*/ 28 w 116"/>
                <a:gd name="T1" fmla="*/ 162 h 162"/>
                <a:gd name="T2" fmla="*/ 24 w 116"/>
                <a:gd name="T3" fmla="*/ 152 h 162"/>
                <a:gd name="T4" fmla="*/ 24 w 116"/>
                <a:gd name="T5" fmla="*/ 152 h 162"/>
                <a:gd name="T6" fmla="*/ 30 w 116"/>
                <a:gd name="T7" fmla="*/ 142 h 162"/>
                <a:gd name="T8" fmla="*/ 36 w 116"/>
                <a:gd name="T9" fmla="*/ 130 h 162"/>
                <a:gd name="T10" fmla="*/ 36 w 116"/>
                <a:gd name="T11" fmla="*/ 120 h 162"/>
                <a:gd name="T12" fmla="*/ 34 w 116"/>
                <a:gd name="T13" fmla="*/ 108 h 162"/>
                <a:gd name="T14" fmla="*/ 34 w 116"/>
                <a:gd name="T15" fmla="*/ 108 h 162"/>
                <a:gd name="T16" fmla="*/ 26 w 116"/>
                <a:gd name="T17" fmla="*/ 94 h 162"/>
                <a:gd name="T18" fmla="*/ 4 w 116"/>
                <a:gd name="T19" fmla="*/ 104 h 162"/>
                <a:gd name="T20" fmla="*/ 0 w 116"/>
                <a:gd name="T21" fmla="*/ 90 h 162"/>
                <a:gd name="T22" fmla="*/ 20 w 116"/>
                <a:gd name="T23" fmla="*/ 82 h 162"/>
                <a:gd name="T24" fmla="*/ 20 w 116"/>
                <a:gd name="T25" fmla="*/ 82 h 162"/>
                <a:gd name="T26" fmla="*/ 14 w 116"/>
                <a:gd name="T27" fmla="*/ 72 h 162"/>
                <a:gd name="T28" fmla="*/ 8 w 116"/>
                <a:gd name="T29" fmla="*/ 62 h 162"/>
                <a:gd name="T30" fmla="*/ 8 w 116"/>
                <a:gd name="T31" fmla="*/ 62 h 162"/>
                <a:gd name="T32" fmla="*/ 4 w 116"/>
                <a:gd name="T33" fmla="*/ 54 h 162"/>
                <a:gd name="T34" fmla="*/ 4 w 116"/>
                <a:gd name="T35" fmla="*/ 44 h 162"/>
                <a:gd name="T36" fmla="*/ 4 w 116"/>
                <a:gd name="T37" fmla="*/ 36 h 162"/>
                <a:gd name="T38" fmla="*/ 8 w 116"/>
                <a:gd name="T39" fmla="*/ 28 h 162"/>
                <a:gd name="T40" fmla="*/ 12 w 116"/>
                <a:gd name="T41" fmla="*/ 22 h 162"/>
                <a:gd name="T42" fmla="*/ 18 w 116"/>
                <a:gd name="T43" fmla="*/ 16 h 162"/>
                <a:gd name="T44" fmla="*/ 24 w 116"/>
                <a:gd name="T45" fmla="*/ 10 h 162"/>
                <a:gd name="T46" fmla="*/ 32 w 116"/>
                <a:gd name="T47" fmla="*/ 6 h 162"/>
                <a:gd name="T48" fmla="*/ 32 w 116"/>
                <a:gd name="T49" fmla="*/ 6 h 162"/>
                <a:gd name="T50" fmla="*/ 48 w 116"/>
                <a:gd name="T51" fmla="*/ 2 h 162"/>
                <a:gd name="T52" fmla="*/ 58 w 116"/>
                <a:gd name="T53" fmla="*/ 0 h 162"/>
                <a:gd name="T54" fmla="*/ 60 w 116"/>
                <a:gd name="T55" fmla="*/ 16 h 162"/>
                <a:gd name="T56" fmla="*/ 60 w 116"/>
                <a:gd name="T57" fmla="*/ 16 h 162"/>
                <a:gd name="T58" fmla="*/ 50 w 116"/>
                <a:gd name="T59" fmla="*/ 16 h 162"/>
                <a:gd name="T60" fmla="*/ 38 w 116"/>
                <a:gd name="T61" fmla="*/ 20 h 162"/>
                <a:gd name="T62" fmla="*/ 38 w 116"/>
                <a:gd name="T63" fmla="*/ 20 h 162"/>
                <a:gd name="T64" fmla="*/ 28 w 116"/>
                <a:gd name="T65" fmla="*/ 26 h 162"/>
                <a:gd name="T66" fmla="*/ 26 w 116"/>
                <a:gd name="T67" fmla="*/ 30 h 162"/>
                <a:gd name="T68" fmla="*/ 24 w 116"/>
                <a:gd name="T69" fmla="*/ 34 h 162"/>
                <a:gd name="T70" fmla="*/ 22 w 116"/>
                <a:gd name="T71" fmla="*/ 44 h 162"/>
                <a:gd name="T72" fmla="*/ 26 w 116"/>
                <a:gd name="T73" fmla="*/ 54 h 162"/>
                <a:gd name="T74" fmla="*/ 26 w 116"/>
                <a:gd name="T75" fmla="*/ 54 h 162"/>
                <a:gd name="T76" fmla="*/ 32 w 116"/>
                <a:gd name="T77" fmla="*/ 66 h 162"/>
                <a:gd name="T78" fmla="*/ 36 w 116"/>
                <a:gd name="T79" fmla="*/ 74 h 162"/>
                <a:gd name="T80" fmla="*/ 68 w 116"/>
                <a:gd name="T81" fmla="*/ 62 h 162"/>
                <a:gd name="T82" fmla="*/ 74 w 116"/>
                <a:gd name="T83" fmla="*/ 74 h 162"/>
                <a:gd name="T84" fmla="*/ 44 w 116"/>
                <a:gd name="T85" fmla="*/ 86 h 162"/>
                <a:gd name="T86" fmla="*/ 44 w 116"/>
                <a:gd name="T87" fmla="*/ 86 h 162"/>
                <a:gd name="T88" fmla="*/ 50 w 116"/>
                <a:gd name="T89" fmla="*/ 98 h 162"/>
                <a:gd name="T90" fmla="*/ 52 w 116"/>
                <a:gd name="T91" fmla="*/ 110 h 162"/>
                <a:gd name="T92" fmla="*/ 52 w 116"/>
                <a:gd name="T93" fmla="*/ 110 h 162"/>
                <a:gd name="T94" fmla="*/ 52 w 116"/>
                <a:gd name="T95" fmla="*/ 116 h 162"/>
                <a:gd name="T96" fmla="*/ 52 w 116"/>
                <a:gd name="T97" fmla="*/ 124 h 162"/>
                <a:gd name="T98" fmla="*/ 46 w 116"/>
                <a:gd name="T99" fmla="*/ 138 h 162"/>
                <a:gd name="T100" fmla="*/ 46 w 116"/>
                <a:gd name="T101" fmla="*/ 138 h 162"/>
                <a:gd name="T102" fmla="*/ 110 w 116"/>
                <a:gd name="T103" fmla="*/ 110 h 162"/>
                <a:gd name="T104" fmla="*/ 116 w 116"/>
                <a:gd name="T105" fmla="*/ 126 h 162"/>
                <a:gd name="T106" fmla="*/ 28 w 116"/>
                <a:gd name="T10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62">
                  <a:moveTo>
                    <a:pt x="28" y="162"/>
                  </a:moveTo>
                  <a:lnTo>
                    <a:pt x="24" y="152"/>
                  </a:lnTo>
                  <a:lnTo>
                    <a:pt x="24" y="152"/>
                  </a:lnTo>
                  <a:lnTo>
                    <a:pt x="30" y="142"/>
                  </a:lnTo>
                  <a:lnTo>
                    <a:pt x="36" y="130"/>
                  </a:lnTo>
                  <a:lnTo>
                    <a:pt x="36" y="120"/>
                  </a:lnTo>
                  <a:lnTo>
                    <a:pt x="34" y="108"/>
                  </a:lnTo>
                  <a:lnTo>
                    <a:pt x="34" y="108"/>
                  </a:lnTo>
                  <a:lnTo>
                    <a:pt x="26" y="94"/>
                  </a:lnTo>
                  <a:lnTo>
                    <a:pt x="4" y="104"/>
                  </a:lnTo>
                  <a:lnTo>
                    <a:pt x="0" y="90"/>
                  </a:lnTo>
                  <a:lnTo>
                    <a:pt x="20" y="82"/>
                  </a:lnTo>
                  <a:lnTo>
                    <a:pt x="20" y="82"/>
                  </a:lnTo>
                  <a:lnTo>
                    <a:pt x="14" y="72"/>
                  </a:lnTo>
                  <a:lnTo>
                    <a:pt x="8" y="62"/>
                  </a:lnTo>
                  <a:lnTo>
                    <a:pt x="8" y="62"/>
                  </a:lnTo>
                  <a:lnTo>
                    <a:pt x="4" y="54"/>
                  </a:lnTo>
                  <a:lnTo>
                    <a:pt x="4" y="44"/>
                  </a:lnTo>
                  <a:lnTo>
                    <a:pt x="4" y="36"/>
                  </a:lnTo>
                  <a:lnTo>
                    <a:pt x="8" y="28"/>
                  </a:lnTo>
                  <a:lnTo>
                    <a:pt x="12" y="22"/>
                  </a:lnTo>
                  <a:lnTo>
                    <a:pt x="18" y="16"/>
                  </a:lnTo>
                  <a:lnTo>
                    <a:pt x="24" y="10"/>
                  </a:lnTo>
                  <a:lnTo>
                    <a:pt x="32" y="6"/>
                  </a:lnTo>
                  <a:lnTo>
                    <a:pt x="32" y="6"/>
                  </a:lnTo>
                  <a:lnTo>
                    <a:pt x="48" y="2"/>
                  </a:lnTo>
                  <a:lnTo>
                    <a:pt x="58" y="0"/>
                  </a:lnTo>
                  <a:lnTo>
                    <a:pt x="60" y="16"/>
                  </a:lnTo>
                  <a:lnTo>
                    <a:pt x="60" y="16"/>
                  </a:lnTo>
                  <a:lnTo>
                    <a:pt x="50" y="16"/>
                  </a:lnTo>
                  <a:lnTo>
                    <a:pt x="38" y="20"/>
                  </a:lnTo>
                  <a:lnTo>
                    <a:pt x="38" y="20"/>
                  </a:lnTo>
                  <a:lnTo>
                    <a:pt x="28" y="26"/>
                  </a:lnTo>
                  <a:lnTo>
                    <a:pt x="26" y="30"/>
                  </a:lnTo>
                  <a:lnTo>
                    <a:pt x="24" y="34"/>
                  </a:lnTo>
                  <a:lnTo>
                    <a:pt x="22" y="44"/>
                  </a:lnTo>
                  <a:lnTo>
                    <a:pt x="26" y="54"/>
                  </a:lnTo>
                  <a:lnTo>
                    <a:pt x="26" y="54"/>
                  </a:lnTo>
                  <a:lnTo>
                    <a:pt x="32" y="66"/>
                  </a:lnTo>
                  <a:lnTo>
                    <a:pt x="36" y="74"/>
                  </a:lnTo>
                  <a:lnTo>
                    <a:pt x="68" y="62"/>
                  </a:lnTo>
                  <a:lnTo>
                    <a:pt x="74" y="74"/>
                  </a:lnTo>
                  <a:lnTo>
                    <a:pt x="44" y="86"/>
                  </a:lnTo>
                  <a:lnTo>
                    <a:pt x="44" y="86"/>
                  </a:lnTo>
                  <a:lnTo>
                    <a:pt x="50" y="98"/>
                  </a:lnTo>
                  <a:lnTo>
                    <a:pt x="52" y="110"/>
                  </a:lnTo>
                  <a:lnTo>
                    <a:pt x="52" y="110"/>
                  </a:lnTo>
                  <a:lnTo>
                    <a:pt x="52" y="116"/>
                  </a:lnTo>
                  <a:lnTo>
                    <a:pt x="52" y="124"/>
                  </a:lnTo>
                  <a:lnTo>
                    <a:pt x="46" y="138"/>
                  </a:lnTo>
                  <a:lnTo>
                    <a:pt x="46" y="138"/>
                  </a:lnTo>
                  <a:lnTo>
                    <a:pt x="110" y="110"/>
                  </a:lnTo>
                  <a:lnTo>
                    <a:pt x="116" y="126"/>
                  </a:lnTo>
                  <a:lnTo>
                    <a:pt x="2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1" name="Rectangle 35"/>
          <p:cNvSpPr>
            <a:spLocks noChangeArrowheads="1"/>
          </p:cNvSpPr>
          <p:nvPr/>
        </p:nvSpPr>
        <p:spPr bwMode="auto">
          <a:xfrm>
            <a:off x="4791337" y="3024518"/>
            <a:ext cx="1588" cy="1588"/>
          </a:xfrm>
          <a:prstGeom prst="rect">
            <a:avLst/>
          </a:prstGeom>
          <a:solidFill>
            <a:srgbClr val="E9E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39"/>
          <p:cNvSpPr>
            <a:spLocks/>
          </p:cNvSpPr>
          <p:nvPr/>
        </p:nvSpPr>
        <p:spPr bwMode="auto">
          <a:xfrm>
            <a:off x="4298523" y="3809967"/>
            <a:ext cx="1497613" cy="724123"/>
          </a:xfrm>
          <a:custGeom>
            <a:avLst/>
            <a:gdLst>
              <a:gd name="T0" fmla="*/ 458 w 916"/>
              <a:gd name="T1" fmla="*/ 456 h 456"/>
              <a:gd name="T2" fmla="*/ 458 w 916"/>
              <a:gd name="T3" fmla="*/ 456 h 456"/>
              <a:gd name="T4" fmla="*/ 504 w 916"/>
              <a:gd name="T5" fmla="*/ 454 h 456"/>
              <a:gd name="T6" fmla="*/ 550 w 916"/>
              <a:gd name="T7" fmla="*/ 446 h 456"/>
              <a:gd name="T8" fmla="*/ 594 w 916"/>
              <a:gd name="T9" fmla="*/ 436 h 456"/>
              <a:gd name="T10" fmla="*/ 636 w 916"/>
              <a:gd name="T11" fmla="*/ 420 h 456"/>
              <a:gd name="T12" fmla="*/ 676 w 916"/>
              <a:gd name="T13" fmla="*/ 400 h 456"/>
              <a:gd name="T14" fmla="*/ 714 w 916"/>
              <a:gd name="T15" fmla="*/ 378 h 456"/>
              <a:gd name="T16" fmla="*/ 748 w 916"/>
              <a:gd name="T17" fmla="*/ 352 h 456"/>
              <a:gd name="T18" fmla="*/ 780 w 916"/>
              <a:gd name="T19" fmla="*/ 322 h 456"/>
              <a:gd name="T20" fmla="*/ 810 w 916"/>
              <a:gd name="T21" fmla="*/ 290 h 456"/>
              <a:gd name="T22" fmla="*/ 836 w 916"/>
              <a:gd name="T23" fmla="*/ 254 h 456"/>
              <a:gd name="T24" fmla="*/ 860 w 916"/>
              <a:gd name="T25" fmla="*/ 218 h 456"/>
              <a:gd name="T26" fmla="*/ 878 w 916"/>
              <a:gd name="T27" fmla="*/ 178 h 456"/>
              <a:gd name="T28" fmla="*/ 894 w 916"/>
              <a:gd name="T29" fmla="*/ 136 h 456"/>
              <a:gd name="T30" fmla="*/ 906 w 916"/>
              <a:gd name="T31" fmla="*/ 92 h 456"/>
              <a:gd name="T32" fmla="*/ 912 w 916"/>
              <a:gd name="T33" fmla="*/ 48 h 456"/>
              <a:gd name="T34" fmla="*/ 916 w 916"/>
              <a:gd name="T35" fmla="*/ 0 h 456"/>
              <a:gd name="T36" fmla="*/ 0 w 916"/>
              <a:gd name="T37" fmla="*/ 0 h 456"/>
              <a:gd name="T38" fmla="*/ 0 w 916"/>
              <a:gd name="T39" fmla="*/ 0 h 456"/>
              <a:gd name="T40" fmla="*/ 4 w 916"/>
              <a:gd name="T41" fmla="*/ 48 h 456"/>
              <a:gd name="T42" fmla="*/ 10 w 916"/>
              <a:gd name="T43" fmla="*/ 92 h 456"/>
              <a:gd name="T44" fmla="*/ 22 w 916"/>
              <a:gd name="T45" fmla="*/ 136 h 456"/>
              <a:gd name="T46" fmla="*/ 38 w 916"/>
              <a:gd name="T47" fmla="*/ 178 h 456"/>
              <a:gd name="T48" fmla="*/ 56 w 916"/>
              <a:gd name="T49" fmla="*/ 218 h 456"/>
              <a:gd name="T50" fmla="*/ 80 w 916"/>
              <a:gd name="T51" fmla="*/ 254 h 456"/>
              <a:gd name="T52" fmla="*/ 106 w 916"/>
              <a:gd name="T53" fmla="*/ 290 h 456"/>
              <a:gd name="T54" fmla="*/ 136 w 916"/>
              <a:gd name="T55" fmla="*/ 322 h 456"/>
              <a:gd name="T56" fmla="*/ 168 w 916"/>
              <a:gd name="T57" fmla="*/ 352 h 456"/>
              <a:gd name="T58" fmla="*/ 202 w 916"/>
              <a:gd name="T59" fmla="*/ 378 h 456"/>
              <a:gd name="T60" fmla="*/ 240 w 916"/>
              <a:gd name="T61" fmla="*/ 400 h 456"/>
              <a:gd name="T62" fmla="*/ 280 w 916"/>
              <a:gd name="T63" fmla="*/ 420 h 456"/>
              <a:gd name="T64" fmla="*/ 322 w 916"/>
              <a:gd name="T65" fmla="*/ 436 h 456"/>
              <a:gd name="T66" fmla="*/ 366 w 916"/>
              <a:gd name="T67" fmla="*/ 446 h 456"/>
              <a:gd name="T68" fmla="*/ 412 w 916"/>
              <a:gd name="T69" fmla="*/ 454 h 456"/>
              <a:gd name="T70" fmla="*/ 458 w 916"/>
              <a:gd name="T71" fmla="*/ 45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6" h="456">
                <a:moveTo>
                  <a:pt x="458" y="456"/>
                </a:moveTo>
                <a:lnTo>
                  <a:pt x="458" y="456"/>
                </a:lnTo>
                <a:lnTo>
                  <a:pt x="504" y="454"/>
                </a:lnTo>
                <a:lnTo>
                  <a:pt x="550" y="446"/>
                </a:lnTo>
                <a:lnTo>
                  <a:pt x="594" y="436"/>
                </a:lnTo>
                <a:lnTo>
                  <a:pt x="636" y="420"/>
                </a:lnTo>
                <a:lnTo>
                  <a:pt x="676" y="400"/>
                </a:lnTo>
                <a:lnTo>
                  <a:pt x="714" y="378"/>
                </a:lnTo>
                <a:lnTo>
                  <a:pt x="748" y="352"/>
                </a:lnTo>
                <a:lnTo>
                  <a:pt x="780" y="322"/>
                </a:lnTo>
                <a:lnTo>
                  <a:pt x="810" y="290"/>
                </a:lnTo>
                <a:lnTo>
                  <a:pt x="836" y="254"/>
                </a:lnTo>
                <a:lnTo>
                  <a:pt x="860" y="218"/>
                </a:lnTo>
                <a:lnTo>
                  <a:pt x="878" y="178"/>
                </a:lnTo>
                <a:lnTo>
                  <a:pt x="894" y="136"/>
                </a:lnTo>
                <a:lnTo>
                  <a:pt x="906" y="92"/>
                </a:lnTo>
                <a:lnTo>
                  <a:pt x="912" y="48"/>
                </a:lnTo>
                <a:lnTo>
                  <a:pt x="916" y="0"/>
                </a:lnTo>
                <a:lnTo>
                  <a:pt x="0" y="0"/>
                </a:lnTo>
                <a:lnTo>
                  <a:pt x="0" y="0"/>
                </a:lnTo>
                <a:lnTo>
                  <a:pt x="4" y="48"/>
                </a:lnTo>
                <a:lnTo>
                  <a:pt x="10" y="92"/>
                </a:lnTo>
                <a:lnTo>
                  <a:pt x="22" y="136"/>
                </a:lnTo>
                <a:lnTo>
                  <a:pt x="38" y="178"/>
                </a:lnTo>
                <a:lnTo>
                  <a:pt x="56" y="218"/>
                </a:lnTo>
                <a:lnTo>
                  <a:pt x="80" y="254"/>
                </a:lnTo>
                <a:lnTo>
                  <a:pt x="106" y="290"/>
                </a:lnTo>
                <a:lnTo>
                  <a:pt x="136" y="322"/>
                </a:lnTo>
                <a:lnTo>
                  <a:pt x="168" y="352"/>
                </a:lnTo>
                <a:lnTo>
                  <a:pt x="202" y="378"/>
                </a:lnTo>
                <a:lnTo>
                  <a:pt x="240" y="400"/>
                </a:lnTo>
                <a:lnTo>
                  <a:pt x="280" y="420"/>
                </a:lnTo>
                <a:lnTo>
                  <a:pt x="322" y="436"/>
                </a:lnTo>
                <a:lnTo>
                  <a:pt x="366" y="446"/>
                </a:lnTo>
                <a:lnTo>
                  <a:pt x="412" y="454"/>
                </a:lnTo>
                <a:lnTo>
                  <a:pt x="458" y="4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33"/>
          <p:cNvSpPr>
            <a:spLocks/>
          </p:cNvSpPr>
          <p:nvPr/>
        </p:nvSpPr>
        <p:spPr bwMode="auto">
          <a:xfrm rot="20622972">
            <a:off x="4578113" y="3671141"/>
            <a:ext cx="184150" cy="257255"/>
          </a:xfrm>
          <a:custGeom>
            <a:avLst/>
            <a:gdLst>
              <a:gd name="T0" fmla="*/ 28 w 116"/>
              <a:gd name="T1" fmla="*/ 162 h 162"/>
              <a:gd name="T2" fmla="*/ 24 w 116"/>
              <a:gd name="T3" fmla="*/ 152 h 162"/>
              <a:gd name="T4" fmla="*/ 24 w 116"/>
              <a:gd name="T5" fmla="*/ 152 h 162"/>
              <a:gd name="T6" fmla="*/ 30 w 116"/>
              <a:gd name="T7" fmla="*/ 142 h 162"/>
              <a:gd name="T8" fmla="*/ 36 w 116"/>
              <a:gd name="T9" fmla="*/ 130 h 162"/>
              <a:gd name="T10" fmla="*/ 36 w 116"/>
              <a:gd name="T11" fmla="*/ 120 h 162"/>
              <a:gd name="T12" fmla="*/ 34 w 116"/>
              <a:gd name="T13" fmla="*/ 108 h 162"/>
              <a:gd name="T14" fmla="*/ 34 w 116"/>
              <a:gd name="T15" fmla="*/ 108 h 162"/>
              <a:gd name="T16" fmla="*/ 26 w 116"/>
              <a:gd name="T17" fmla="*/ 94 h 162"/>
              <a:gd name="T18" fmla="*/ 4 w 116"/>
              <a:gd name="T19" fmla="*/ 104 h 162"/>
              <a:gd name="T20" fmla="*/ 0 w 116"/>
              <a:gd name="T21" fmla="*/ 90 h 162"/>
              <a:gd name="T22" fmla="*/ 20 w 116"/>
              <a:gd name="T23" fmla="*/ 82 h 162"/>
              <a:gd name="T24" fmla="*/ 20 w 116"/>
              <a:gd name="T25" fmla="*/ 82 h 162"/>
              <a:gd name="T26" fmla="*/ 14 w 116"/>
              <a:gd name="T27" fmla="*/ 72 h 162"/>
              <a:gd name="T28" fmla="*/ 8 w 116"/>
              <a:gd name="T29" fmla="*/ 62 h 162"/>
              <a:gd name="T30" fmla="*/ 8 w 116"/>
              <a:gd name="T31" fmla="*/ 62 h 162"/>
              <a:gd name="T32" fmla="*/ 4 w 116"/>
              <a:gd name="T33" fmla="*/ 54 h 162"/>
              <a:gd name="T34" fmla="*/ 4 w 116"/>
              <a:gd name="T35" fmla="*/ 44 h 162"/>
              <a:gd name="T36" fmla="*/ 4 w 116"/>
              <a:gd name="T37" fmla="*/ 36 h 162"/>
              <a:gd name="T38" fmla="*/ 8 w 116"/>
              <a:gd name="T39" fmla="*/ 28 h 162"/>
              <a:gd name="T40" fmla="*/ 12 w 116"/>
              <a:gd name="T41" fmla="*/ 22 h 162"/>
              <a:gd name="T42" fmla="*/ 18 w 116"/>
              <a:gd name="T43" fmla="*/ 16 h 162"/>
              <a:gd name="T44" fmla="*/ 24 w 116"/>
              <a:gd name="T45" fmla="*/ 10 h 162"/>
              <a:gd name="T46" fmla="*/ 32 w 116"/>
              <a:gd name="T47" fmla="*/ 6 h 162"/>
              <a:gd name="T48" fmla="*/ 32 w 116"/>
              <a:gd name="T49" fmla="*/ 6 h 162"/>
              <a:gd name="T50" fmla="*/ 48 w 116"/>
              <a:gd name="T51" fmla="*/ 2 h 162"/>
              <a:gd name="T52" fmla="*/ 58 w 116"/>
              <a:gd name="T53" fmla="*/ 0 h 162"/>
              <a:gd name="T54" fmla="*/ 60 w 116"/>
              <a:gd name="T55" fmla="*/ 16 h 162"/>
              <a:gd name="T56" fmla="*/ 60 w 116"/>
              <a:gd name="T57" fmla="*/ 16 h 162"/>
              <a:gd name="T58" fmla="*/ 50 w 116"/>
              <a:gd name="T59" fmla="*/ 16 h 162"/>
              <a:gd name="T60" fmla="*/ 38 w 116"/>
              <a:gd name="T61" fmla="*/ 20 h 162"/>
              <a:gd name="T62" fmla="*/ 38 w 116"/>
              <a:gd name="T63" fmla="*/ 20 h 162"/>
              <a:gd name="T64" fmla="*/ 28 w 116"/>
              <a:gd name="T65" fmla="*/ 26 h 162"/>
              <a:gd name="T66" fmla="*/ 26 w 116"/>
              <a:gd name="T67" fmla="*/ 30 h 162"/>
              <a:gd name="T68" fmla="*/ 24 w 116"/>
              <a:gd name="T69" fmla="*/ 34 h 162"/>
              <a:gd name="T70" fmla="*/ 22 w 116"/>
              <a:gd name="T71" fmla="*/ 44 h 162"/>
              <a:gd name="T72" fmla="*/ 26 w 116"/>
              <a:gd name="T73" fmla="*/ 54 h 162"/>
              <a:gd name="T74" fmla="*/ 26 w 116"/>
              <a:gd name="T75" fmla="*/ 54 h 162"/>
              <a:gd name="T76" fmla="*/ 32 w 116"/>
              <a:gd name="T77" fmla="*/ 66 h 162"/>
              <a:gd name="T78" fmla="*/ 36 w 116"/>
              <a:gd name="T79" fmla="*/ 74 h 162"/>
              <a:gd name="T80" fmla="*/ 68 w 116"/>
              <a:gd name="T81" fmla="*/ 62 h 162"/>
              <a:gd name="T82" fmla="*/ 74 w 116"/>
              <a:gd name="T83" fmla="*/ 74 h 162"/>
              <a:gd name="T84" fmla="*/ 44 w 116"/>
              <a:gd name="T85" fmla="*/ 86 h 162"/>
              <a:gd name="T86" fmla="*/ 44 w 116"/>
              <a:gd name="T87" fmla="*/ 86 h 162"/>
              <a:gd name="T88" fmla="*/ 50 w 116"/>
              <a:gd name="T89" fmla="*/ 98 h 162"/>
              <a:gd name="T90" fmla="*/ 52 w 116"/>
              <a:gd name="T91" fmla="*/ 110 h 162"/>
              <a:gd name="T92" fmla="*/ 52 w 116"/>
              <a:gd name="T93" fmla="*/ 110 h 162"/>
              <a:gd name="T94" fmla="*/ 52 w 116"/>
              <a:gd name="T95" fmla="*/ 116 h 162"/>
              <a:gd name="T96" fmla="*/ 52 w 116"/>
              <a:gd name="T97" fmla="*/ 124 h 162"/>
              <a:gd name="T98" fmla="*/ 46 w 116"/>
              <a:gd name="T99" fmla="*/ 138 h 162"/>
              <a:gd name="T100" fmla="*/ 46 w 116"/>
              <a:gd name="T101" fmla="*/ 138 h 162"/>
              <a:gd name="T102" fmla="*/ 110 w 116"/>
              <a:gd name="T103" fmla="*/ 110 h 162"/>
              <a:gd name="T104" fmla="*/ 116 w 116"/>
              <a:gd name="T105" fmla="*/ 126 h 162"/>
              <a:gd name="T106" fmla="*/ 28 w 116"/>
              <a:gd name="T10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62">
                <a:moveTo>
                  <a:pt x="28" y="162"/>
                </a:moveTo>
                <a:lnTo>
                  <a:pt x="24" y="152"/>
                </a:lnTo>
                <a:lnTo>
                  <a:pt x="24" y="152"/>
                </a:lnTo>
                <a:lnTo>
                  <a:pt x="30" y="142"/>
                </a:lnTo>
                <a:lnTo>
                  <a:pt x="36" y="130"/>
                </a:lnTo>
                <a:lnTo>
                  <a:pt x="36" y="120"/>
                </a:lnTo>
                <a:lnTo>
                  <a:pt x="34" y="108"/>
                </a:lnTo>
                <a:lnTo>
                  <a:pt x="34" y="108"/>
                </a:lnTo>
                <a:lnTo>
                  <a:pt x="26" y="94"/>
                </a:lnTo>
                <a:lnTo>
                  <a:pt x="4" y="104"/>
                </a:lnTo>
                <a:lnTo>
                  <a:pt x="0" y="90"/>
                </a:lnTo>
                <a:lnTo>
                  <a:pt x="20" y="82"/>
                </a:lnTo>
                <a:lnTo>
                  <a:pt x="20" y="82"/>
                </a:lnTo>
                <a:lnTo>
                  <a:pt x="14" y="72"/>
                </a:lnTo>
                <a:lnTo>
                  <a:pt x="8" y="62"/>
                </a:lnTo>
                <a:lnTo>
                  <a:pt x="8" y="62"/>
                </a:lnTo>
                <a:lnTo>
                  <a:pt x="4" y="54"/>
                </a:lnTo>
                <a:lnTo>
                  <a:pt x="4" y="44"/>
                </a:lnTo>
                <a:lnTo>
                  <a:pt x="4" y="36"/>
                </a:lnTo>
                <a:lnTo>
                  <a:pt x="8" y="28"/>
                </a:lnTo>
                <a:lnTo>
                  <a:pt x="12" y="22"/>
                </a:lnTo>
                <a:lnTo>
                  <a:pt x="18" y="16"/>
                </a:lnTo>
                <a:lnTo>
                  <a:pt x="24" y="10"/>
                </a:lnTo>
                <a:lnTo>
                  <a:pt x="32" y="6"/>
                </a:lnTo>
                <a:lnTo>
                  <a:pt x="32" y="6"/>
                </a:lnTo>
                <a:lnTo>
                  <a:pt x="48" y="2"/>
                </a:lnTo>
                <a:lnTo>
                  <a:pt x="58" y="0"/>
                </a:lnTo>
                <a:lnTo>
                  <a:pt x="60" y="16"/>
                </a:lnTo>
                <a:lnTo>
                  <a:pt x="60" y="16"/>
                </a:lnTo>
                <a:lnTo>
                  <a:pt x="50" y="16"/>
                </a:lnTo>
                <a:lnTo>
                  <a:pt x="38" y="20"/>
                </a:lnTo>
                <a:lnTo>
                  <a:pt x="38" y="20"/>
                </a:lnTo>
                <a:lnTo>
                  <a:pt x="28" y="26"/>
                </a:lnTo>
                <a:lnTo>
                  <a:pt x="26" y="30"/>
                </a:lnTo>
                <a:lnTo>
                  <a:pt x="24" y="34"/>
                </a:lnTo>
                <a:lnTo>
                  <a:pt x="22" y="44"/>
                </a:lnTo>
                <a:lnTo>
                  <a:pt x="26" y="54"/>
                </a:lnTo>
                <a:lnTo>
                  <a:pt x="26" y="54"/>
                </a:lnTo>
                <a:lnTo>
                  <a:pt x="32" y="66"/>
                </a:lnTo>
                <a:lnTo>
                  <a:pt x="36" y="74"/>
                </a:lnTo>
                <a:lnTo>
                  <a:pt x="68" y="62"/>
                </a:lnTo>
                <a:lnTo>
                  <a:pt x="74" y="74"/>
                </a:lnTo>
                <a:lnTo>
                  <a:pt x="44" y="86"/>
                </a:lnTo>
                <a:lnTo>
                  <a:pt x="44" y="86"/>
                </a:lnTo>
                <a:lnTo>
                  <a:pt x="50" y="98"/>
                </a:lnTo>
                <a:lnTo>
                  <a:pt x="52" y="110"/>
                </a:lnTo>
                <a:lnTo>
                  <a:pt x="52" y="110"/>
                </a:lnTo>
                <a:lnTo>
                  <a:pt x="52" y="116"/>
                </a:lnTo>
                <a:lnTo>
                  <a:pt x="52" y="124"/>
                </a:lnTo>
                <a:lnTo>
                  <a:pt x="46" y="138"/>
                </a:lnTo>
                <a:lnTo>
                  <a:pt x="46" y="138"/>
                </a:lnTo>
                <a:lnTo>
                  <a:pt x="110" y="110"/>
                </a:lnTo>
                <a:lnTo>
                  <a:pt x="116" y="126"/>
                </a:lnTo>
                <a:lnTo>
                  <a:pt x="2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31"/>
          <p:cNvSpPr>
            <a:spLocks/>
          </p:cNvSpPr>
          <p:nvPr/>
        </p:nvSpPr>
        <p:spPr bwMode="auto">
          <a:xfrm rot="4539870">
            <a:off x="3096410" y="2120150"/>
            <a:ext cx="358886" cy="361950"/>
          </a:xfrm>
          <a:custGeom>
            <a:avLst/>
            <a:gdLst>
              <a:gd name="T0" fmla="*/ 84 w 226"/>
              <a:gd name="T1" fmla="*/ 4 h 228"/>
              <a:gd name="T2" fmla="*/ 84 w 226"/>
              <a:gd name="T3" fmla="*/ 4 h 228"/>
              <a:gd name="T4" fmla="*/ 62 w 226"/>
              <a:gd name="T5" fmla="*/ 12 h 228"/>
              <a:gd name="T6" fmla="*/ 44 w 226"/>
              <a:gd name="T7" fmla="*/ 24 h 228"/>
              <a:gd name="T8" fmla="*/ 28 w 226"/>
              <a:gd name="T9" fmla="*/ 38 h 228"/>
              <a:gd name="T10" fmla="*/ 14 w 226"/>
              <a:gd name="T11" fmla="*/ 56 h 228"/>
              <a:gd name="T12" fmla="*/ 6 w 226"/>
              <a:gd name="T13" fmla="*/ 76 h 228"/>
              <a:gd name="T14" fmla="*/ 0 w 226"/>
              <a:gd name="T15" fmla="*/ 98 h 228"/>
              <a:gd name="T16" fmla="*/ 0 w 226"/>
              <a:gd name="T17" fmla="*/ 120 h 228"/>
              <a:gd name="T18" fmla="*/ 4 w 226"/>
              <a:gd name="T19" fmla="*/ 142 h 228"/>
              <a:gd name="T20" fmla="*/ 4 w 226"/>
              <a:gd name="T21" fmla="*/ 142 h 228"/>
              <a:gd name="T22" fmla="*/ 12 w 226"/>
              <a:gd name="T23" fmla="*/ 164 h 228"/>
              <a:gd name="T24" fmla="*/ 24 w 226"/>
              <a:gd name="T25" fmla="*/ 184 h 228"/>
              <a:gd name="T26" fmla="*/ 38 w 226"/>
              <a:gd name="T27" fmla="*/ 200 h 228"/>
              <a:gd name="T28" fmla="*/ 56 w 226"/>
              <a:gd name="T29" fmla="*/ 212 h 228"/>
              <a:gd name="T30" fmla="*/ 76 w 226"/>
              <a:gd name="T31" fmla="*/ 222 h 228"/>
              <a:gd name="T32" fmla="*/ 96 w 226"/>
              <a:gd name="T33" fmla="*/ 226 h 228"/>
              <a:gd name="T34" fmla="*/ 120 w 226"/>
              <a:gd name="T35" fmla="*/ 228 h 228"/>
              <a:gd name="T36" fmla="*/ 142 w 226"/>
              <a:gd name="T37" fmla="*/ 224 h 228"/>
              <a:gd name="T38" fmla="*/ 142 w 226"/>
              <a:gd name="T39" fmla="*/ 224 h 228"/>
              <a:gd name="T40" fmla="*/ 164 w 226"/>
              <a:gd name="T41" fmla="*/ 216 h 228"/>
              <a:gd name="T42" fmla="*/ 182 w 226"/>
              <a:gd name="T43" fmla="*/ 204 h 228"/>
              <a:gd name="T44" fmla="*/ 198 w 226"/>
              <a:gd name="T45" fmla="*/ 188 h 228"/>
              <a:gd name="T46" fmla="*/ 212 w 226"/>
              <a:gd name="T47" fmla="*/ 172 h 228"/>
              <a:gd name="T48" fmla="*/ 220 w 226"/>
              <a:gd name="T49" fmla="*/ 152 h 228"/>
              <a:gd name="T50" fmla="*/ 226 w 226"/>
              <a:gd name="T51" fmla="*/ 130 h 228"/>
              <a:gd name="T52" fmla="*/ 226 w 226"/>
              <a:gd name="T53" fmla="*/ 108 h 228"/>
              <a:gd name="T54" fmla="*/ 224 w 226"/>
              <a:gd name="T55" fmla="*/ 84 h 228"/>
              <a:gd name="T56" fmla="*/ 224 w 226"/>
              <a:gd name="T57" fmla="*/ 84 h 228"/>
              <a:gd name="T58" fmla="*/ 216 w 226"/>
              <a:gd name="T59" fmla="*/ 64 h 228"/>
              <a:gd name="T60" fmla="*/ 204 w 226"/>
              <a:gd name="T61" fmla="*/ 44 h 228"/>
              <a:gd name="T62" fmla="*/ 188 w 226"/>
              <a:gd name="T63" fmla="*/ 28 h 228"/>
              <a:gd name="T64" fmla="*/ 170 w 226"/>
              <a:gd name="T65" fmla="*/ 16 h 228"/>
              <a:gd name="T66" fmla="*/ 150 w 226"/>
              <a:gd name="T67" fmla="*/ 6 h 228"/>
              <a:gd name="T68" fmla="*/ 130 w 226"/>
              <a:gd name="T69" fmla="*/ 2 h 228"/>
              <a:gd name="T70" fmla="*/ 108 w 226"/>
              <a:gd name="T71" fmla="*/ 0 h 228"/>
              <a:gd name="T72" fmla="*/ 84 w 226"/>
              <a:gd name="T73" fmla="*/ 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 h="228">
                <a:moveTo>
                  <a:pt x="84" y="4"/>
                </a:moveTo>
                <a:lnTo>
                  <a:pt x="84" y="4"/>
                </a:lnTo>
                <a:lnTo>
                  <a:pt x="62" y="12"/>
                </a:lnTo>
                <a:lnTo>
                  <a:pt x="44" y="24"/>
                </a:lnTo>
                <a:lnTo>
                  <a:pt x="28" y="38"/>
                </a:lnTo>
                <a:lnTo>
                  <a:pt x="14" y="56"/>
                </a:lnTo>
                <a:lnTo>
                  <a:pt x="6" y="76"/>
                </a:lnTo>
                <a:lnTo>
                  <a:pt x="0" y="98"/>
                </a:lnTo>
                <a:lnTo>
                  <a:pt x="0" y="120"/>
                </a:lnTo>
                <a:lnTo>
                  <a:pt x="4" y="142"/>
                </a:lnTo>
                <a:lnTo>
                  <a:pt x="4" y="142"/>
                </a:lnTo>
                <a:lnTo>
                  <a:pt x="12" y="164"/>
                </a:lnTo>
                <a:lnTo>
                  <a:pt x="24" y="184"/>
                </a:lnTo>
                <a:lnTo>
                  <a:pt x="38" y="200"/>
                </a:lnTo>
                <a:lnTo>
                  <a:pt x="56" y="212"/>
                </a:lnTo>
                <a:lnTo>
                  <a:pt x="76" y="222"/>
                </a:lnTo>
                <a:lnTo>
                  <a:pt x="96" y="226"/>
                </a:lnTo>
                <a:lnTo>
                  <a:pt x="120" y="228"/>
                </a:lnTo>
                <a:lnTo>
                  <a:pt x="142" y="224"/>
                </a:lnTo>
                <a:lnTo>
                  <a:pt x="142" y="224"/>
                </a:lnTo>
                <a:lnTo>
                  <a:pt x="164" y="216"/>
                </a:lnTo>
                <a:lnTo>
                  <a:pt x="182" y="204"/>
                </a:lnTo>
                <a:lnTo>
                  <a:pt x="198" y="188"/>
                </a:lnTo>
                <a:lnTo>
                  <a:pt x="212" y="172"/>
                </a:lnTo>
                <a:lnTo>
                  <a:pt x="220" y="152"/>
                </a:lnTo>
                <a:lnTo>
                  <a:pt x="226" y="130"/>
                </a:lnTo>
                <a:lnTo>
                  <a:pt x="226" y="108"/>
                </a:lnTo>
                <a:lnTo>
                  <a:pt x="224" y="84"/>
                </a:lnTo>
                <a:lnTo>
                  <a:pt x="224" y="84"/>
                </a:lnTo>
                <a:lnTo>
                  <a:pt x="216" y="64"/>
                </a:lnTo>
                <a:lnTo>
                  <a:pt x="204" y="44"/>
                </a:lnTo>
                <a:lnTo>
                  <a:pt x="188" y="28"/>
                </a:lnTo>
                <a:lnTo>
                  <a:pt x="170" y="16"/>
                </a:lnTo>
                <a:lnTo>
                  <a:pt x="150" y="6"/>
                </a:lnTo>
                <a:lnTo>
                  <a:pt x="130" y="2"/>
                </a:lnTo>
                <a:lnTo>
                  <a:pt x="108" y="0"/>
                </a:lnTo>
                <a:lnTo>
                  <a:pt x="84" y="4"/>
                </a:lnTo>
                <a:close/>
              </a:path>
            </a:pathLst>
          </a:custGeom>
          <a:solidFill>
            <a:srgbClr val="FFD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33"/>
          <p:cNvSpPr>
            <a:spLocks/>
          </p:cNvSpPr>
          <p:nvPr/>
        </p:nvSpPr>
        <p:spPr bwMode="auto">
          <a:xfrm rot="4539870">
            <a:off x="3189613" y="2189068"/>
            <a:ext cx="184207" cy="257175"/>
          </a:xfrm>
          <a:custGeom>
            <a:avLst/>
            <a:gdLst>
              <a:gd name="T0" fmla="*/ 28 w 116"/>
              <a:gd name="T1" fmla="*/ 162 h 162"/>
              <a:gd name="T2" fmla="*/ 24 w 116"/>
              <a:gd name="T3" fmla="*/ 152 h 162"/>
              <a:gd name="T4" fmla="*/ 24 w 116"/>
              <a:gd name="T5" fmla="*/ 152 h 162"/>
              <a:gd name="T6" fmla="*/ 30 w 116"/>
              <a:gd name="T7" fmla="*/ 142 h 162"/>
              <a:gd name="T8" fmla="*/ 36 w 116"/>
              <a:gd name="T9" fmla="*/ 130 h 162"/>
              <a:gd name="T10" fmla="*/ 36 w 116"/>
              <a:gd name="T11" fmla="*/ 120 h 162"/>
              <a:gd name="T12" fmla="*/ 34 w 116"/>
              <a:gd name="T13" fmla="*/ 108 h 162"/>
              <a:gd name="T14" fmla="*/ 34 w 116"/>
              <a:gd name="T15" fmla="*/ 108 h 162"/>
              <a:gd name="T16" fmla="*/ 26 w 116"/>
              <a:gd name="T17" fmla="*/ 94 h 162"/>
              <a:gd name="T18" fmla="*/ 4 w 116"/>
              <a:gd name="T19" fmla="*/ 104 h 162"/>
              <a:gd name="T20" fmla="*/ 0 w 116"/>
              <a:gd name="T21" fmla="*/ 90 h 162"/>
              <a:gd name="T22" fmla="*/ 20 w 116"/>
              <a:gd name="T23" fmla="*/ 82 h 162"/>
              <a:gd name="T24" fmla="*/ 20 w 116"/>
              <a:gd name="T25" fmla="*/ 82 h 162"/>
              <a:gd name="T26" fmla="*/ 14 w 116"/>
              <a:gd name="T27" fmla="*/ 72 h 162"/>
              <a:gd name="T28" fmla="*/ 8 w 116"/>
              <a:gd name="T29" fmla="*/ 62 h 162"/>
              <a:gd name="T30" fmla="*/ 8 w 116"/>
              <a:gd name="T31" fmla="*/ 62 h 162"/>
              <a:gd name="T32" fmla="*/ 4 w 116"/>
              <a:gd name="T33" fmla="*/ 54 h 162"/>
              <a:gd name="T34" fmla="*/ 4 w 116"/>
              <a:gd name="T35" fmla="*/ 44 h 162"/>
              <a:gd name="T36" fmla="*/ 4 w 116"/>
              <a:gd name="T37" fmla="*/ 36 h 162"/>
              <a:gd name="T38" fmla="*/ 8 w 116"/>
              <a:gd name="T39" fmla="*/ 28 h 162"/>
              <a:gd name="T40" fmla="*/ 12 w 116"/>
              <a:gd name="T41" fmla="*/ 22 h 162"/>
              <a:gd name="T42" fmla="*/ 18 w 116"/>
              <a:gd name="T43" fmla="*/ 16 h 162"/>
              <a:gd name="T44" fmla="*/ 24 w 116"/>
              <a:gd name="T45" fmla="*/ 10 h 162"/>
              <a:gd name="T46" fmla="*/ 32 w 116"/>
              <a:gd name="T47" fmla="*/ 6 h 162"/>
              <a:gd name="T48" fmla="*/ 32 w 116"/>
              <a:gd name="T49" fmla="*/ 6 h 162"/>
              <a:gd name="T50" fmla="*/ 48 w 116"/>
              <a:gd name="T51" fmla="*/ 2 h 162"/>
              <a:gd name="T52" fmla="*/ 58 w 116"/>
              <a:gd name="T53" fmla="*/ 0 h 162"/>
              <a:gd name="T54" fmla="*/ 60 w 116"/>
              <a:gd name="T55" fmla="*/ 16 h 162"/>
              <a:gd name="T56" fmla="*/ 60 w 116"/>
              <a:gd name="T57" fmla="*/ 16 h 162"/>
              <a:gd name="T58" fmla="*/ 50 w 116"/>
              <a:gd name="T59" fmla="*/ 16 h 162"/>
              <a:gd name="T60" fmla="*/ 38 w 116"/>
              <a:gd name="T61" fmla="*/ 20 h 162"/>
              <a:gd name="T62" fmla="*/ 38 w 116"/>
              <a:gd name="T63" fmla="*/ 20 h 162"/>
              <a:gd name="T64" fmla="*/ 28 w 116"/>
              <a:gd name="T65" fmla="*/ 26 h 162"/>
              <a:gd name="T66" fmla="*/ 26 w 116"/>
              <a:gd name="T67" fmla="*/ 30 h 162"/>
              <a:gd name="T68" fmla="*/ 24 w 116"/>
              <a:gd name="T69" fmla="*/ 34 h 162"/>
              <a:gd name="T70" fmla="*/ 22 w 116"/>
              <a:gd name="T71" fmla="*/ 44 h 162"/>
              <a:gd name="T72" fmla="*/ 26 w 116"/>
              <a:gd name="T73" fmla="*/ 54 h 162"/>
              <a:gd name="T74" fmla="*/ 26 w 116"/>
              <a:gd name="T75" fmla="*/ 54 h 162"/>
              <a:gd name="T76" fmla="*/ 32 w 116"/>
              <a:gd name="T77" fmla="*/ 66 h 162"/>
              <a:gd name="T78" fmla="*/ 36 w 116"/>
              <a:gd name="T79" fmla="*/ 74 h 162"/>
              <a:gd name="T80" fmla="*/ 68 w 116"/>
              <a:gd name="T81" fmla="*/ 62 h 162"/>
              <a:gd name="T82" fmla="*/ 74 w 116"/>
              <a:gd name="T83" fmla="*/ 74 h 162"/>
              <a:gd name="T84" fmla="*/ 44 w 116"/>
              <a:gd name="T85" fmla="*/ 86 h 162"/>
              <a:gd name="T86" fmla="*/ 44 w 116"/>
              <a:gd name="T87" fmla="*/ 86 h 162"/>
              <a:gd name="T88" fmla="*/ 50 w 116"/>
              <a:gd name="T89" fmla="*/ 98 h 162"/>
              <a:gd name="T90" fmla="*/ 52 w 116"/>
              <a:gd name="T91" fmla="*/ 110 h 162"/>
              <a:gd name="T92" fmla="*/ 52 w 116"/>
              <a:gd name="T93" fmla="*/ 110 h 162"/>
              <a:gd name="T94" fmla="*/ 52 w 116"/>
              <a:gd name="T95" fmla="*/ 116 h 162"/>
              <a:gd name="T96" fmla="*/ 52 w 116"/>
              <a:gd name="T97" fmla="*/ 124 h 162"/>
              <a:gd name="T98" fmla="*/ 46 w 116"/>
              <a:gd name="T99" fmla="*/ 138 h 162"/>
              <a:gd name="T100" fmla="*/ 46 w 116"/>
              <a:gd name="T101" fmla="*/ 138 h 162"/>
              <a:gd name="T102" fmla="*/ 110 w 116"/>
              <a:gd name="T103" fmla="*/ 110 h 162"/>
              <a:gd name="T104" fmla="*/ 116 w 116"/>
              <a:gd name="T105" fmla="*/ 126 h 162"/>
              <a:gd name="T106" fmla="*/ 28 w 116"/>
              <a:gd name="T10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62">
                <a:moveTo>
                  <a:pt x="28" y="162"/>
                </a:moveTo>
                <a:lnTo>
                  <a:pt x="24" y="152"/>
                </a:lnTo>
                <a:lnTo>
                  <a:pt x="24" y="152"/>
                </a:lnTo>
                <a:lnTo>
                  <a:pt x="30" y="142"/>
                </a:lnTo>
                <a:lnTo>
                  <a:pt x="36" y="130"/>
                </a:lnTo>
                <a:lnTo>
                  <a:pt x="36" y="120"/>
                </a:lnTo>
                <a:lnTo>
                  <a:pt x="34" y="108"/>
                </a:lnTo>
                <a:lnTo>
                  <a:pt x="34" y="108"/>
                </a:lnTo>
                <a:lnTo>
                  <a:pt x="26" y="94"/>
                </a:lnTo>
                <a:lnTo>
                  <a:pt x="4" y="104"/>
                </a:lnTo>
                <a:lnTo>
                  <a:pt x="0" y="90"/>
                </a:lnTo>
                <a:lnTo>
                  <a:pt x="20" y="82"/>
                </a:lnTo>
                <a:lnTo>
                  <a:pt x="20" y="82"/>
                </a:lnTo>
                <a:lnTo>
                  <a:pt x="14" y="72"/>
                </a:lnTo>
                <a:lnTo>
                  <a:pt x="8" y="62"/>
                </a:lnTo>
                <a:lnTo>
                  <a:pt x="8" y="62"/>
                </a:lnTo>
                <a:lnTo>
                  <a:pt x="4" y="54"/>
                </a:lnTo>
                <a:lnTo>
                  <a:pt x="4" y="44"/>
                </a:lnTo>
                <a:lnTo>
                  <a:pt x="4" y="36"/>
                </a:lnTo>
                <a:lnTo>
                  <a:pt x="8" y="28"/>
                </a:lnTo>
                <a:lnTo>
                  <a:pt x="12" y="22"/>
                </a:lnTo>
                <a:lnTo>
                  <a:pt x="18" y="16"/>
                </a:lnTo>
                <a:lnTo>
                  <a:pt x="24" y="10"/>
                </a:lnTo>
                <a:lnTo>
                  <a:pt x="32" y="6"/>
                </a:lnTo>
                <a:lnTo>
                  <a:pt x="32" y="6"/>
                </a:lnTo>
                <a:lnTo>
                  <a:pt x="48" y="2"/>
                </a:lnTo>
                <a:lnTo>
                  <a:pt x="58" y="0"/>
                </a:lnTo>
                <a:lnTo>
                  <a:pt x="60" y="16"/>
                </a:lnTo>
                <a:lnTo>
                  <a:pt x="60" y="16"/>
                </a:lnTo>
                <a:lnTo>
                  <a:pt x="50" y="16"/>
                </a:lnTo>
                <a:lnTo>
                  <a:pt x="38" y="20"/>
                </a:lnTo>
                <a:lnTo>
                  <a:pt x="38" y="20"/>
                </a:lnTo>
                <a:lnTo>
                  <a:pt x="28" y="26"/>
                </a:lnTo>
                <a:lnTo>
                  <a:pt x="26" y="30"/>
                </a:lnTo>
                <a:lnTo>
                  <a:pt x="24" y="34"/>
                </a:lnTo>
                <a:lnTo>
                  <a:pt x="22" y="44"/>
                </a:lnTo>
                <a:lnTo>
                  <a:pt x="26" y="54"/>
                </a:lnTo>
                <a:lnTo>
                  <a:pt x="26" y="54"/>
                </a:lnTo>
                <a:lnTo>
                  <a:pt x="32" y="66"/>
                </a:lnTo>
                <a:lnTo>
                  <a:pt x="36" y="74"/>
                </a:lnTo>
                <a:lnTo>
                  <a:pt x="68" y="62"/>
                </a:lnTo>
                <a:lnTo>
                  <a:pt x="74" y="74"/>
                </a:lnTo>
                <a:lnTo>
                  <a:pt x="44" y="86"/>
                </a:lnTo>
                <a:lnTo>
                  <a:pt x="44" y="86"/>
                </a:lnTo>
                <a:lnTo>
                  <a:pt x="50" y="98"/>
                </a:lnTo>
                <a:lnTo>
                  <a:pt x="52" y="110"/>
                </a:lnTo>
                <a:lnTo>
                  <a:pt x="52" y="110"/>
                </a:lnTo>
                <a:lnTo>
                  <a:pt x="52" y="116"/>
                </a:lnTo>
                <a:lnTo>
                  <a:pt x="52" y="124"/>
                </a:lnTo>
                <a:lnTo>
                  <a:pt x="46" y="138"/>
                </a:lnTo>
                <a:lnTo>
                  <a:pt x="46" y="138"/>
                </a:lnTo>
                <a:lnTo>
                  <a:pt x="110" y="110"/>
                </a:lnTo>
                <a:lnTo>
                  <a:pt x="116" y="126"/>
                </a:lnTo>
                <a:lnTo>
                  <a:pt x="2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33"/>
          <p:cNvSpPr>
            <a:spLocks/>
          </p:cNvSpPr>
          <p:nvPr/>
        </p:nvSpPr>
        <p:spPr bwMode="auto">
          <a:xfrm rot="17967740">
            <a:off x="3479618" y="3443999"/>
            <a:ext cx="184207" cy="257175"/>
          </a:xfrm>
          <a:custGeom>
            <a:avLst/>
            <a:gdLst>
              <a:gd name="T0" fmla="*/ 28 w 116"/>
              <a:gd name="T1" fmla="*/ 162 h 162"/>
              <a:gd name="T2" fmla="*/ 24 w 116"/>
              <a:gd name="T3" fmla="*/ 152 h 162"/>
              <a:gd name="T4" fmla="*/ 24 w 116"/>
              <a:gd name="T5" fmla="*/ 152 h 162"/>
              <a:gd name="T6" fmla="*/ 30 w 116"/>
              <a:gd name="T7" fmla="*/ 142 h 162"/>
              <a:gd name="T8" fmla="*/ 36 w 116"/>
              <a:gd name="T9" fmla="*/ 130 h 162"/>
              <a:gd name="T10" fmla="*/ 36 w 116"/>
              <a:gd name="T11" fmla="*/ 120 h 162"/>
              <a:gd name="T12" fmla="*/ 34 w 116"/>
              <a:gd name="T13" fmla="*/ 108 h 162"/>
              <a:gd name="T14" fmla="*/ 34 w 116"/>
              <a:gd name="T15" fmla="*/ 108 h 162"/>
              <a:gd name="T16" fmla="*/ 26 w 116"/>
              <a:gd name="T17" fmla="*/ 94 h 162"/>
              <a:gd name="T18" fmla="*/ 4 w 116"/>
              <a:gd name="T19" fmla="*/ 104 h 162"/>
              <a:gd name="T20" fmla="*/ 0 w 116"/>
              <a:gd name="T21" fmla="*/ 90 h 162"/>
              <a:gd name="T22" fmla="*/ 20 w 116"/>
              <a:gd name="T23" fmla="*/ 82 h 162"/>
              <a:gd name="T24" fmla="*/ 20 w 116"/>
              <a:gd name="T25" fmla="*/ 82 h 162"/>
              <a:gd name="T26" fmla="*/ 14 w 116"/>
              <a:gd name="T27" fmla="*/ 72 h 162"/>
              <a:gd name="T28" fmla="*/ 8 w 116"/>
              <a:gd name="T29" fmla="*/ 62 h 162"/>
              <a:gd name="T30" fmla="*/ 8 w 116"/>
              <a:gd name="T31" fmla="*/ 62 h 162"/>
              <a:gd name="T32" fmla="*/ 4 w 116"/>
              <a:gd name="T33" fmla="*/ 54 h 162"/>
              <a:gd name="T34" fmla="*/ 4 w 116"/>
              <a:gd name="T35" fmla="*/ 44 h 162"/>
              <a:gd name="T36" fmla="*/ 4 w 116"/>
              <a:gd name="T37" fmla="*/ 36 h 162"/>
              <a:gd name="T38" fmla="*/ 8 w 116"/>
              <a:gd name="T39" fmla="*/ 28 h 162"/>
              <a:gd name="T40" fmla="*/ 12 w 116"/>
              <a:gd name="T41" fmla="*/ 22 h 162"/>
              <a:gd name="T42" fmla="*/ 18 w 116"/>
              <a:gd name="T43" fmla="*/ 16 h 162"/>
              <a:gd name="T44" fmla="*/ 24 w 116"/>
              <a:gd name="T45" fmla="*/ 10 h 162"/>
              <a:gd name="T46" fmla="*/ 32 w 116"/>
              <a:gd name="T47" fmla="*/ 6 h 162"/>
              <a:gd name="T48" fmla="*/ 32 w 116"/>
              <a:gd name="T49" fmla="*/ 6 h 162"/>
              <a:gd name="T50" fmla="*/ 48 w 116"/>
              <a:gd name="T51" fmla="*/ 2 h 162"/>
              <a:gd name="T52" fmla="*/ 58 w 116"/>
              <a:gd name="T53" fmla="*/ 0 h 162"/>
              <a:gd name="T54" fmla="*/ 60 w 116"/>
              <a:gd name="T55" fmla="*/ 16 h 162"/>
              <a:gd name="T56" fmla="*/ 60 w 116"/>
              <a:gd name="T57" fmla="*/ 16 h 162"/>
              <a:gd name="T58" fmla="*/ 50 w 116"/>
              <a:gd name="T59" fmla="*/ 16 h 162"/>
              <a:gd name="T60" fmla="*/ 38 w 116"/>
              <a:gd name="T61" fmla="*/ 20 h 162"/>
              <a:gd name="T62" fmla="*/ 38 w 116"/>
              <a:gd name="T63" fmla="*/ 20 h 162"/>
              <a:gd name="T64" fmla="*/ 28 w 116"/>
              <a:gd name="T65" fmla="*/ 26 h 162"/>
              <a:gd name="T66" fmla="*/ 26 w 116"/>
              <a:gd name="T67" fmla="*/ 30 h 162"/>
              <a:gd name="T68" fmla="*/ 24 w 116"/>
              <a:gd name="T69" fmla="*/ 34 h 162"/>
              <a:gd name="T70" fmla="*/ 22 w 116"/>
              <a:gd name="T71" fmla="*/ 44 h 162"/>
              <a:gd name="T72" fmla="*/ 26 w 116"/>
              <a:gd name="T73" fmla="*/ 54 h 162"/>
              <a:gd name="T74" fmla="*/ 26 w 116"/>
              <a:gd name="T75" fmla="*/ 54 h 162"/>
              <a:gd name="T76" fmla="*/ 32 w 116"/>
              <a:gd name="T77" fmla="*/ 66 h 162"/>
              <a:gd name="T78" fmla="*/ 36 w 116"/>
              <a:gd name="T79" fmla="*/ 74 h 162"/>
              <a:gd name="T80" fmla="*/ 68 w 116"/>
              <a:gd name="T81" fmla="*/ 62 h 162"/>
              <a:gd name="T82" fmla="*/ 74 w 116"/>
              <a:gd name="T83" fmla="*/ 74 h 162"/>
              <a:gd name="T84" fmla="*/ 44 w 116"/>
              <a:gd name="T85" fmla="*/ 86 h 162"/>
              <a:gd name="T86" fmla="*/ 44 w 116"/>
              <a:gd name="T87" fmla="*/ 86 h 162"/>
              <a:gd name="T88" fmla="*/ 50 w 116"/>
              <a:gd name="T89" fmla="*/ 98 h 162"/>
              <a:gd name="T90" fmla="*/ 52 w 116"/>
              <a:gd name="T91" fmla="*/ 110 h 162"/>
              <a:gd name="T92" fmla="*/ 52 w 116"/>
              <a:gd name="T93" fmla="*/ 110 h 162"/>
              <a:gd name="T94" fmla="*/ 52 w 116"/>
              <a:gd name="T95" fmla="*/ 116 h 162"/>
              <a:gd name="T96" fmla="*/ 52 w 116"/>
              <a:gd name="T97" fmla="*/ 124 h 162"/>
              <a:gd name="T98" fmla="*/ 46 w 116"/>
              <a:gd name="T99" fmla="*/ 138 h 162"/>
              <a:gd name="T100" fmla="*/ 46 w 116"/>
              <a:gd name="T101" fmla="*/ 138 h 162"/>
              <a:gd name="T102" fmla="*/ 110 w 116"/>
              <a:gd name="T103" fmla="*/ 110 h 162"/>
              <a:gd name="T104" fmla="*/ 116 w 116"/>
              <a:gd name="T105" fmla="*/ 126 h 162"/>
              <a:gd name="T106" fmla="*/ 28 w 116"/>
              <a:gd name="T10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62">
                <a:moveTo>
                  <a:pt x="28" y="162"/>
                </a:moveTo>
                <a:lnTo>
                  <a:pt x="24" y="152"/>
                </a:lnTo>
                <a:lnTo>
                  <a:pt x="24" y="152"/>
                </a:lnTo>
                <a:lnTo>
                  <a:pt x="30" y="142"/>
                </a:lnTo>
                <a:lnTo>
                  <a:pt x="36" y="130"/>
                </a:lnTo>
                <a:lnTo>
                  <a:pt x="36" y="120"/>
                </a:lnTo>
                <a:lnTo>
                  <a:pt x="34" y="108"/>
                </a:lnTo>
                <a:lnTo>
                  <a:pt x="34" y="108"/>
                </a:lnTo>
                <a:lnTo>
                  <a:pt x="26" y="94"/>
                </a:lnTo>
                <a:lnTo>
                  <a:pt x="4" y="104"/>
                </a:lnTo>
                <a:lnTo>
                  <a:pt x="0" y="90"/>
                </a:lnTo>
                <a:lnTo>
                  <a:pt x="20" y="82"/>
                </a:lnTo>
                <a:lnTo>
                  <a:pt x="20" y="82"/>
                </a:lnTo>
                <a:lnTo>
                  <a:pt x="14" y="72"/>
                </a:lnTo>
                <a:lnTo>
                  <a:pt x="8" y="62"/>
                </a:lnTo>
                <a:lnTo>
                  <a:pt x="8" y="62"/>
                </a:lnTo>
                <a:lnTo>
                  <a:pt x="4" y="54"/>
                </a:lnTo>
                <a:lnTo>
                  <a:pt x="4" y="44"/>
                </a:lnTo>
                <a:lnTo>
                  <a:pt x="4" y="36"/>
                </a:lnTo>
                <a:lnTo>
                  <a:pt x="8" y="28"/>
                </a:lnTo>
                <a:lnTo>
                  <a:pt x="12" y="22"/>
                </a:lnTo>
                <a:lnTo>
                  <a:pt x="18" y="16"/>
                </a:lnTo>
                <a:lnTo>
                  <a:pt x="24" y="10"/>
                </a:lnTo>
                <a:lnTo>
                  <a:pt x="32" y="6"/>
                </a:lnTo>
                <a:lnTo>
                  <a:pt x="32" y="6"/>
                </a:lnTo>
                <a:lnTo>
                  <a:pt x="48" y="2"/>
                </a:lnTo>
                <a:lnTo>
                  <a:pt x="58" y="0"/>
                </a:lnTo>
                <a:lnTo>
                  <a:pt x="60" y="16"/>
                </a:lnTo>
                <a:lnTo>
                  <a:pt x="60" y="16"/>
                </a:lnTo>
                <a:lnTo>
                  <a:pt x="50" y="16"/>
                </a:lnTo>
                <a:lnTo>
                  <a:pt x="38" y="20"/>
                </a:lnTo>
                <a:lnTo>
                  <a:pt x="38" y="20"/>
                </a:lnTo>
                <a:lnTo>
                  <a:pt x="28" y="26"/>
                </a:lnTo>
                <a:lnTo>
                  <a:pt x="26" y="30"/>
                </a:lnTo>
                <a:lnTo>
                  <a:pt x="24" y="34"/>
                </a:lnTo>
                <a:lnTo>
                  <a:pt x="22" y="44"/>
                </a:lnTo>
                <a:lnTo>
                  <a:pt x="26" y="54"/>
                </a:lnTo>
                <a:lnTo>
                  <a:pt x="26" y="54"/>
                </a:lnTo>
                <a:lnTo>
                  <a:pt x="32" y="66"/>
                </a:lnTo>
                <a:lnTo>
                  <a:pt x="36" y="74"/>
                </a:lnTo>
                <a:lnTo>
                  <a:pt x="68" y="62"/>
                </a:lnTo>
                <a:lnTo>
                  <a:pt x="74" y="74"/>
                </a:lnTo>
                <a:lnTo>
                  <a:pt x="44" y="86"/>
                </a:lnTo>
                <a:lnTo>
                  <a:pt x="44" y="86"/>
                </a:lnTo>
                <a:lnTo>
                  <a:pt x="50" y="98"/>
                </a:lnTo>
                <a:lnTo>
                  <a:pt x="52" y="110"/>
                </a:lnTo>
                <a:lnTo>
                  <a:pt x="52" y="110"/>
                </a:lnTo>
                <a:lnTo>
                  <a:pt x="52" y="116"/>
                </a:lnTo>
                <a:lnTo>
                  <a:pt x="52" y="124"/>
                </a:lnTo>
                <a:lnTo>
                  <a:pt x="46" y="138"/>
                </a:lnTo>
                <a:lnTo>
                  <a:pt x="46" y="138"/>
                </a:lnTo>
                <a:lnTo>
                  <a:pt x="110" y="110"/>
                </a:lnTo>
                <a:lnTo>
                  <a:pt x="116" y="126"/>
                </a:lnTo>
                <a:lnTo>
                  <a:pt x="2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31"/>
          <p:cNvSpPr>
            <a:spLocks/>
          </p:cNvSpPr>
          <p:nvPr/>
        </p:nvSpPr>
        <p:spPr bwMode="auto">
          <a:xfrm rot="20135418">
            <a:off x="4971327" y="2670558"/>
            <a:ext cx="358775" cy="362062"/>
          </a:xfrm>
          <a:custGeom>
            <a:avLst/>
            <a:gdLst>
              <a:gd name="T0" fmla="*/ 84 w 226"/>
              <a:gd name="T1" fmla="*/ 4 h 228"/>
              <a:gd name="T2" fmla="*/ 84 w 226"/>
              <a:gd name="T3" fmla="*/ 4 h 228"/>
              <a:gd name="T4" fmla="*/ 62 w 226"/>
              <a:gd name="T5" fmla="*/ 12 h 228"/>
              <a:gd name="T6" fmla="*/ 44 w 226"/>
              <a:gd name="T7" fmla="*/ 24 h 228"/>
              <a:gd name="T8" fmla="*/ 28 w 226"/>
              <a:gd name="T9" fmla="*/ 38 h 228"/>
              <a:gd name="T10" fmla="*/ 14 w 226"/>
              <a:gd name="T11" fmla="*/ 56 h 228"/>
              <a:gd name="T12" fmla="*/ 6 w 226"/>
              <a:gd name="T13" fmla="*/ 76 h 228"/>
              <a:gd name="T14" fmla="*/ 0 w 226"/>
              <a:gd name="T15" fmla="*/ 98 h 228"/>
              <a:gd name="T16" fmla="*/ 0 w 226"/>
              <a:gd name="T17" fmla="*/ 120 h 228"/>
              <a:gd name="T18" fmla="*/ 4 w 226"/>
              <a:gd name="T19" fmla="*/ 142 h 228"/>
              <a:gd name="T20" fmla="*/ 4 w 226"/>
              <a:gd name="T21" fmla="*/ 142 h 228"/>
              <a:gd name="T22" fmla="*/ 12 w 226"/>
              <a:gd name="T23" fmla="*/ 164 h 228"/>
              <a:gd name="T24" fmla="*/ 24 w 226"/>
              <a:gd name="T25" fmla="*/ 184 h 228"/>
              <a:gd name="T26" fmla="*/ 38 w 226"/>
              <a:gd name="T27" fmla="*/ 200 h 228"/>
              <a:gd name="T28" fmla="*/ 56 w 226"/>
              <a:gd name="T29" fmla="*/ 212 h 228"/>
              <a:gd name="T30" fmla="*/ 76 w 226"/>
              <a:gd name="T31" fmla="*/ 222 h 228"/>
              <a:gd name="T32" fmla="*/ 96 w 226"/>
              <a:gd name="T33" fmla="*/ 226 h 228"/>
              <a:gd name="T34" fmla="*/ 120 w 226"/>
              <a:gd name="T35" fmla="*/ 228 h 228"/>
              <a:gd name="T36" fmla="*/ 142 w 226"/>
              <a:gd name="T37" fmla="*/ 224 h 228"/>
              <a:gd name="T38" fmla="*/ 142 w 226"/>
              <a:gd name="T39" fmla="*/ 224 h 228"/>
              <a:gd name="T40" fmla="*/ 164 w 226"/>
              <a:gd name="T41" fmla="*/ 216 h 228"/>
              <a:gd name="T42" fmla="*/ 182 w 226"/>
              <a:gd name="T43" fmla="*/ 204 h 228"/>
              <a:gd name="T44" fmla="*/ 198 w 226"/>
              <a:gd name="T45" fmla="*/ 188 h 228"/>
              <a:gd name="T46" fmla="*/ 212 w 226"/>
              <a:gd name="T47" fmla="*/ 172 h 228"/>
              <a:gd name="T48" fmla="*/ 220 w 226"/>
              <a:gd name="T49" fmla="*/ 152 h 228"/>
              <a:gd name="T50" fmla="*/ 226 w 226"/>
              <a:gd name="T51" fmla="*/ 130 h 228"/>
              <a:gd name="T52" fmla="*/ 226 w 226"/>
              <a:gd name="T53" fmla="*/ 108 h 228"/>
              <a:gd name="T54" fmla="*/ 224 w 226"/>
              <a:gd name="T55" fmla="*/ 84 h 228"/>
              <a:gd name="T56" fmla="*/ 224 w 226"/>
              <a:gd name="T57" fmla="*/ 84 h 228"/>
              <a:gd name="T58" fmla="*/ 216 w 226"/>
              <a:gd name="T59" fmla="*/ 64 h 228"/>
              <a:gd name="T60" fmla="*/ 204 w 226"/>
              <a:gd name="T61" fmla="*/ 44 h 228"/>
              <a:gd name="T62" fmla="*/ 188 w 226"/>
              <a:gd name="T63" fmla="*/ 28 h 228"/>
              <a:gd name="T64" fmla="*/ 170 w 226"/>
              <a:gd name="T65" fmla="*/ 16 h 228"/>
              <a:gd name="T66" fmla="*/ 150 w 226"/>
              <a:gd name="T67" fmla="*/ 6 h 228"/>
              <a:gd name="T68" fmla="*/ 130 w 226"/>
              <a:gd name="T69" fmla="*/ 2 h 228"/>
              <a:gd name="T70" fmla="*/ 108 w 226"/>
              <a:gd name="T71" fmla="*/ 0 h 228"/>
              <a:gd name="T72" fmla="*/ 84 w 226"/>
              <a:gd name="T73" fmla="*/ 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 h="228">
                <a:moveTo>
                  <a:pt x="84" y="4"/>
                </a:moveTo>
                <a:lnTo>
                  <a:pt x="84" y="4"/>
                </a:lnTo>
                <a:lnTo>
                  <a:pt x="62" y="12"/>
                </a:lnTo>
                <a:lnTo>
                  <a:pt x="44" y="24"/>
                </a:lnTo>
                <a:lnTo>
                  <a:pt x="28" y="38"/>
                </a:lnTo>
                <a:lnTo>
                  <a:pt x="14" y="56"/>
                </a:lnTo>
                <a:lnTo>
                  <a:pt x="6" y="76"/>
                </a:lnTo>
                <a:lnTo>
                  <a:pt x="0" y="98"/>
                </a:lnTo>
                <a:lnTo>
                  <a:pt x="0" y="120"/>
                </a:lnTo>
                <a:lnTo>
                  <a:pt x="4" y="142"/>
                </a:lnTo>
                <a:lnTo>
                  <a:pt x="4" y="142"/>
                </a:lnTo>
                <a:lnTo>
                  <a:pt x="12" y="164"/>
                </a:lnTo>
                <a:lnTo>
                  <a:pt x="24" y="184"/>
                </a:lnTo>
                <a:lnTo>
                  <a:pt x="38" y="200"/>
                </a:lnTo>
                <a:lnTo>
                  <a:pt x="56" y="212"/>
                </a:lnTo>
                <a:lnTo>
                  <a:pt x="76" y="222"/>
                </a:lnTo>
                <a:lnTo>
                  <a:pt x="96" y="226"/>
                </a:lnTo>
                <a:lnTo>
                  <a:pt x="120" y="228"/>
                </a:lnTo>
                <a:lnTo>
                  <a:pt x="142" y="224"/>
                </a:lnTo>
                <a:lnTo>
                  <a:pt x="142" y="224"/>
                </a:lnTo>
                <a:lnTo>
                  <a:pt x="164" y="216"/>
                </a:lnTo>
                <a:lnTo>
                  <a:pt x="182" y="204"/>
                </a:lnTo>
                <a:lnTo>
                  <a:pt x="198" y="188"/>
                </a:lnTo>
                <a:lnTo>
                  <a:pt x="212" y="172"/>
                </a:lnTo>
                <a:lnTo>
                  <a:pt x="220" y="152"/>
                </a:lnTo>
                <a:lnTo>
                  <a:pt x="226" y="130"/>
                </a:lnTo>
                <a:lnTo>
                  <a:pt x="226" y="108"/>
                </a:lnTo>
                <a:lnTo>
                  <a:pt x="224" y="84"/>
                </a:lnTo>
                <a:lnTo>
                  <a:pt x="224" y="84"/>
                </a:lnTo>
                <a:lnTo>
                  <a:pt x="216" y="64"/>
                </a:lnTo>
                <a:lnTo>
                  <a:pt x="204" y="44"/>
                </a:lnTo>
                <a:lnTo>
                  <a:pt x="188" y="28"/>
                </a:lnTo>
                <a:lnTo>
                  <a:pt x="170" y="16"/>
                </a:lnTo>
                <a:lnTo>
                  <a:pt x="150" y="6"/>
                </a:lnTo>
                <a:lnTo>
                  <a:pt x="130" y="2"/>
                </a:lnTo>
                <a:lnTo>
                  <a:pt x="108" y="0"/>
                </a:lnTo>
                <a:lnTo>
                  <a:pt x="84" y="4"/>
                </a:lnTo>
                <a:close/>
              </a:path>
            </a:pathLst>
          </a:custGeom>
          <a:solidFill>
            <a:srgbClr val="FFD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33"/>
          <p:cNvSpPr>
            <a:spLocks/>
          </p:cNvSpPr>
          <p:nvPr/>
        </p:nvSpPr>
        <p:spPr bwMode="auto">
          <a:xfrm rot="20135418">
            <a:off x="5073885" y="2714299"/>
            <a:ext cx="184150" cy="257255"/>
          </a:xfrm>
          <a:custGeom>
            <a:avLst/>
            <a:gdLst>
              <a:gd name="T0" fmla="*/ 28 w 116"/>
              <a:gd name="T1" fmla="*/ 162 h 162"/>
              <a:gd name="T2" fmla="*/ 24 w 116"/>
              <a:gd name="T3" fmla="*/ 152 h 162"/>
              <a:gd name="T4" fmla="*/ 24 w 116"/>
              <a:gd name="T5" fmla="*/ 152 h 162"/>
              <a:gd name="T6" fmla="*/ 30 w 116"/>
              <a:gd name="T7" fmla="*/ 142 h 162"/>
              <a:gd name="T8" fmla="*/ 36 w 116"/>
              <a:gd name="T9" fmla="*/ 130 h 162"/>
              <a:gd name="T10" fmla="*/ 36 w 116"/>
              <a:gd name="T11" fmla="*/ 120 h 162"/>
              <a:gd name="T12" fmla="*/ 34 w 116"/>
              <a:gd name="T13" fmla="*/ 108 h 162"/>
              <a:gd name="T14" fmla="*/ 34 w 116"/>
              <a:gd name="T15" fmla="*/ 108 h 162"/>
              <a:gd name="T16" fmla="*/ 26 w 116"/>
              <a:gd name="T17" fmla="*/ 94 h 162"/>
              <a:gd name="T18" fmla="*/ 4 w 116"/>
              <a:gd name="T19" fmla="*/ 104 h 162"/>
              <a:gd name="T20" fmla="*/ 0 w 116"/>
              <a:gd name="T21" fmla="*/ 90 h 162"/>
              <a:gd name="T22" fmla="*/ 20 w 116"/>
              <a:gd name="T23" fmla="*/ 82 h 162"/>
              <a:gd name="T24" fmla="*/ 20 w 116"/>
              <a:gd name="T25" fmla="*/ 82 h 162"/>
              <a:gd name="T26" fmla="*/ 14 w 116"/>
              <a:gd name="T27" fmla="*/ 72 h 162"/>
              <a:gd name="T28" fmla="*/ 8 w 116"/>
              <a:gd name="T29" fmla="*/ 62 h 162"/>
              <a:gd name="T30" fmla="*/ 8 w 116"/>
              <a:gd name="T31" fmla="*/ 62 h 162"/>
              <a:gd name="T32" fmla="*/ 4 w 116"/>
              <a:gd name="T33" fmla="*/ 54 h 162"/>
              <a:gd name="T34" fmla="*/ 4 w 116"/>
              <a:gd name="T35" fmla="*/ 44 h 162"/>
              <a:gd name="T36" fmla="*/ 4 w 116"/>
              <a:gd name="T37" fmla="*/ 36 h 162"/>
              <a:gd name="T38" fmla="*/ 8 w 116"/>
              <a:gd name="T39" fmla="*/ 28 h 162"/>
              <a:gd name="T40" fmla="*/ 12 w 116"/>
              <a:gd name="T41" fmla="*/ 22 h 162"/>
              <a:gd name="T42" fmla="*/ 18 w 116"/>
              <a:gd name="T43" fmla="*/ 16 h 162"/>
              <a:gd name="T44" fmla="*/ 24 w 116"/>
              <a:gd name="T45" fmla="*/ 10 h 162"/>
              <a:gd name="T46" fmla="*/ 32 w 116"/>
              <a:gd name="T47" fmla="*/ 6 h 162"/>
              <a:gd name="T48" fmla="*/ 32 w 116"/>
              <a:gd name="T49" fmla="*/ 6 h 162"/>
              <a:gd name="T50" fmla="*/ 48 w 116"/>
              <a:gd name="T51" fmla="*/ 2 h 162"/>
              <a:gd name="T52" fmla="*/ 58 w 116"/>
              <a:gd name="T53" fmla="*/ 0 h 162"/>
              <a:gd name="T54" fmla="*/ 60 w 116"/>
              <a:gd name="T55" fmla="*/ 16 h 162"/>
              <a:gd name="T56" fmla="*/ 60 w 116"/>
              <a:gd name="T57" fmla="*/ 16 h 162"/>
              <a:gd name="T58" fmla="*/ 50 w 116"/>
              <a:gd name="T59" fmla="*/ 16 h 162"/>
              <a:gd name="T60" fmla="*/ 38 w 116"/>
              <a:gd name="T61" fmla="*/ 20 h 162"/>
              <a:gd name="T62" fmla="*/ 38 w 116"/>
              <a:gd name="T63" fmla="*/ 20 h 162"/>
              <a:gd name="T64" fmla="*/ 28 w 116"/>
              <a:gd name="T65" fmla="*/ 26 h 162"/>
              <a:gd name="T66" fmla="*/ 26 w 116"/>
              <a:gd name="T67" fmla="*/ 30 h 162"/>
              <a:gd name="T68" fmla="*/ 24 w 116"/>
              <a:gd name="T69" fmla="*/ 34 h 162"/>
              <a:gd name="T70" fmla="*/ 22 w 116"/>
              <a:gd name="T71" fmla="*/ 44 h 162"/>
              <a:gd name="T72" fmla="*/ 26 w 116"/>
              <a:gd name="T73" fmla="*/ 54 h 162"/>
              <a:gd name="T74" fmla="*/ 26 w 116"/>
              <a:gd name="T75" fmla="*/ 54 h 162"/>
              <a:gd name="T76" fmla="*/ 32 w 116"/>
              <a:gd name="T77" fmla="*/ 66 h 162"/>
              <a:gd name="T78" fmla="*/ 36 w 116"/>
              <a:gd name="T79" fmla="*/ 74 h 162"/>
              <a:gd name="T80" fmla="*/ 68 w 116"/>
              <a:gd name="T81" fmla="*/ 62 h 162"/>
              <a:gd name="T82" fmla="*/ 74 w 116"/>
              <a:gd name="T83" fmla="*/ 74 h 162"/>
              <a:gd name="T84" fmla="*/ 44 w 116"/>
              <a:gd name="T85" fmla="*/ 86 h 162"/>
              <a:gd name="T86" fmla="*/ 44 w 116"/>
              <a:gd name="T87" fmla="*/ 86 h 162"/>
              <a:gd name="T88" fmla="*/ 50 w 116"/>
              <a:gd name="T89" fmla="*/ 98 h 162"/>
              <a:gd name="T90" fmla="*/ 52 w 116"/>
              <a:gd name="T91" fmla="*/ 110 h 162"/>
              <a:gd name="T92" fmla="*/ 52 w 116"/>
              <a:gd name="T93" fmla="*/ 110 h 162"/>
              <a:gd name="T94" fmla="*/ 52 w 116"/>
              <a:gd name="T95" fmla="*/ 116 h 162"/>
              <a:gd name="T96" fmla="*/ 52 w 116"/>
              <a:gd name="T97" fmla="*/ 124 h 162"/>
              <a:gd name="T98" fmla="*/ 46 w 116"/>
              <a:gd name="T99" fmla="*/ 138 h 162"/>
              <a:gd name="T100" fmla="*/ 46 w 116"/>
              <a:gd name="T101" fmla="*/ 138 h 162"/>
              <a:gd name="T102" fmla="*/ 110 w 116"/>
              <a:gd name="T103" fmla="*/ 110 h 162"/>
              <a:gd name="T104" fmla="*/ 116 w 116"/>
              <a:gd name="T105" fmla="*/ 126 h 162"/>
              <a:gd name="T106" fmla="*/ 28 w 116"/>
              <a:gd name="T10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62">
                <a:moveTo>
                  <a:pt x="28" y="162"/>
                </a:moveTo>
                <a:lnTo>
                  <a:pt x="24" y="152"/>
                </a:lnTo>
                <a:lnTo>
                  <a:pt x="24" y="152"/>
                </a:lnTo>
                <a:lnTo>
                  <a:pt x="30" y="142"/>
                </a:lnTo>
                <a:lnTo>
                  <a:pt x="36" y="130"/>
                </a:lnTo>
                <a:lnTo>
                  <a:pt x="36" y="120"/>
                </a:lnTo>
                <a:lnTo>
                  <a:pt x="34" y="108"/>
                </a:lnTo>
                <a:lnTo>
                  <a:pt x="34" y="108"/>
                </a:lnTo>
                <a:lnTo>
                  <a:pt x="26" y="94"/>
                </a:lnTo>
                <a:lnTo>
                  <a:pt x="4" y="104"/>
                </a:lnTo>
                <a:lnTo>
                  <a:pt x="0" y="90"/>
                </a:lnTo>
                <a:lnTo>
                  <a:pt x="20" y="82"/>
                </a:lnTo>
                <a:lnTo>
                  <a:pt x="20" y="82"/>
                </a:lnTo>
                <a:lnTo>
                  <a:pt x="14" y="72"/>
                </a:lnTo>
                <a:lnTo>
                  <a:pt x="8" y="62"/>
                </a:lnTo>
                <a:lnTo>
                  <a:pt x="8" y="62"/>
                </a:lnTo>
                <a:lnTo>
                  <a:pt x="4" y="54"/>
                </a:lnTo>
                <a:lnTo>
                  <a:pt x="4" y="44"/>
                </a:lnTo>
                <a:lnTo>
                  <a:pt x="4" y="36"/>
                </a:lnTo>
                <a:lnTo>
                  <a:pt x="8" y="28"/>
                </a:lnTo>
                <a:lnTo>
                  <a:pt x="12" y="22"/>
                </a:lnTo>
                <a:lnTo>
                  <a:pt x="18" y="16"/>
                </a:lnTo>
                <a:lnTo>
                  <a:pt x="24" y="10"/>
                </a:lnTo>
                <a:lnTo>
                  <a:pt x="32" y="6"/>
                </a:lnTo>
                <a:lnTo>
                  <a:pt x="32" y="6"/>
                </a:lnTo>
                <a:lnTo>
                  <a:pt x="48" y="2"/>
                </a:lnTo>
                <a:lnTo>
                  <a:pt x="58" y="0"/>
                </a:lnTo>
                <a:lnTo>
                  <a:pt x="60" y="16"/>
                </a:lnTo>
                <a:lnTo>
                  <a:pt x="60" y="16"/>
                </a:lnTo>
                <a:lnTo>
                  <a:pt x="50" y="16"/>
                </a:lnTo>
                <a:lnTo>
                  <a:pt x="38" y="20"/>
                </a:lnTo>
                <a:lnTo>
                  <a:pt x="38" y="20"/>
                </a:lnTo>
                <a:lnTo>
                  <a:pt x="28" y="26"/>
                </a:lnTo>
                <a:lnTo>
                  <a:pt x="26" y="30"/>
                </a:lnTo>
                <a:lnTo>
                  <a:pt x="24" y="34"/>
                </a:lnTo>
                <a:lnTo>
                  <a:pt x="22" y="44"/>
                </a:lnTo>
                <a:lnTo>
                  <a:pt x="26" y="54"/>
                </a:lnTo>
                <a:lnTo>
                  <a:pt x="26" y="54"/>
                </a:lnTo>
                <a:lnTo>
                  <a:pt x="32" y="66"/>
                </a:lnTo>
                <a:lnTo>
                  <a:pt x="36" y="74"/>
                </a:lnTo>
                <a:lnTo>
                  <a:pt x="68" y="62"/>
                </a:lnTo>
                <a:lnTo>
                  <a:pt x="74" y="74"/>
                </a:lnTo>
                <a:lnTo>
                  <a:pt x="44" y="86"/>
                </a:lnTo>
                <a:lnTo>
                  <a:pt x="44" y="86"/>
                </a:lnTo>
                <a:lnTo>
                  <a:pt x="50" y="98"/>
                </a:lnTo>
                <a:lnTo>
                  <a:pt x="52" y="110"/>
                </a:lnTo>
                <a:lnTo>
                  <a:pt x="52" y="110"/>
                </a:lnTo>
                <a:lnTo>
                  <a:pt x="52" y="116"/>
                </a:lnTo>
                <a:lnTo>
                  <a:pt x="52" y="124"/>
                </a:lnTo>
                <a:lnTo>
                  <a:pt x="46" y="138"/>
                </a:lnTo>
                <a:lnTo>
                  <a:pt x="46" y="138"/>
                </a:lnTo>
                <a:lnTo>
                  <a:pt x="110" y="110"/>
                </a:lnTo>
                <a:lnTo>
                  <a:pt x="116" y="126"/>
                </a:lnTo>
                <a:lnTo>
                  <a:pt x="2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31"/>
          <p:cNvSpPr>
            <a:spLocks/>
          </p:cNvSpPr>
          <p:nvPr/>
        </p:nvSpPr>
        <p:spPr bwMode="auto">
          <a:xfrm rot="2466474">
            <a:off x="4959625" y="2151139"/>
            <a:ext cx="358775" cy="362062"/>
          </a:xfrm>
          <a:custGeom>
            <a:avLst/>
            <a:gdLst>
              <a:gd name="T0" fmla="*/ 84 w 226"/>
              <a:gd name="T1" fmla="*/ 4 h 228"/>
              <a:gd name="T2" fmla="*/ 84 w 226"/>
              <a:gd name="T3" fmla="*/ 4 h 228"/>
              <a:gd name="T4" fmla="*/ 62 w 226"/>
              <a:gd name="T5" fmla="*/ 12 h 228"/>
              <a:gd name="T6" fmla="*/ 44 w 226"/>
              <a:gd name="T7" fmla="*/ 24 h 228"/>
              <a:gd name="T8" fmla="*/ 28 w 226"/>
              <a:gd name="T9" fmla="*/ 38 h 228"/>
              <a:gd name="T10" fmla="*/ 14 w 226"/>
              <a:gd name="T11" fmla="*/ 56 h 228"/>
              <a:gd name="T12" fmla="*/ 6 w 226"/>
              <a:gd name="T13" fmla="*/ 76 h 228"/>
              <a:gd name="T14" fmla="*/ 0 w 226"/>
              <a:gd name="T15" fmla="*/ 98 h 228"/>
              <a:gd name="T16" fmla="*/ 0 w 226"/>
              <a:gd name="T17" fmla="*/ 120 h 228"/>
              <a:gd name="T18" fmla="*/ 4 w 226"/>
              <a:gd name="T19" fmla="*/ 142 h 228"/>
              <a:gd name="T20" fmla="*/ 4 w 226"/>
              <a:gd name="T21" fmla="*/ 142 h 228"/>
              <a:gd name="T22" fmla="*/ 12 w 226"/>
              <a:gd name="T23" fmla="*/ 164 h 228"/>
              <a:gd name="T24" fmla="*/ 24 w 226"/>
              <a:gd name="T25" fmla="*/ 184 h 228"/>
              <a:gd name="T26" fmla="*/ 38 w 226"/>
              <a:gd name="T27" fmla="*/ 200 h 228"/>
              <a:gd name="T28" fmla="*/ 56 w 226"/>
              <a:gd name="T29" fmla="*/ 212 h 228"/>
              <a:gd name="T30" fmla="*/ 76 w 226"/>
              <a:gd name="T31" fmla="*/ 222 h 228"/>
              <a:gd name="T32" fmla="*/ 96 w 226"/>
              <a:gd name="T33" fmla="*/ 226 h 228"/>
              <a:gd name="T34" fmla="*/ 120 w 226"/>
              <a:gd name="T35" fmla="*/ 228 h 228"/>
              <a:gd name="T36" fmla="*/ 142 w 226"/>
              <a:gd name="T37" fmla="*/ 224 h 228"/>
              <a:gd name="T38" fmla="*/ 142 w 226"/>
              <a:gd name="T39" fmla="*/ 224 h 228"/>
              <a:gd name="T40" fmla="*/ 164 w 226"/>
              <a:gd name="T41" fmla="*/ 216 h 228"/>
              <a:gd name="T42" fmla="*/ 182 w 226"/>
              <a:gd name="T43" fmla="*/ 204 h 228"/>
              <a:gd name="T44" fmla="*/ 198 w 226"/>
              <a:gd name="T45" fmla="*/ 188 h 228"/>
              <a:gd name="T46" fmla="*/ 212 w 226"/>
              <a:gd name="T47" fmla="*/ 172 h 228"/>
              <a:gd name="T48" fmla="*/ 220 w 226"/>
              <a:gd name="T49" fmla="*/ 152 h 228"/>
              <a:gd name="T50" fmla="*/ 226 w 226"/>
              <a:gd name="T51" fmla="*/ 130 h 228"/>
              <a:gd name="T52" fmla="*/ 226 w 226"/>
              <a:gd name="T53" fmla="*/ 108 h 228"/>
              <a:gd name="T54" fmla="*/ 224 w 226"/>
              <a:gd name="T55" fmla="*/ 84 h 228"/>
              <a:gd name="T56" fmla="*/ 224 w 226"/>
              <a:gd name="T57" fmla="*/ 84 h 228"/>
              <a:gd name="T58" fmla="*/ 216 w 226"/>
              <a:gd name="T59" fmla="*/ 64 h 228"/>
              <a:gd name="T60" fmla="*/ 204 w 226"/>
              <a:gd name="T61" fmla="*/ 44 h 228"/>
              <a:gd name="T62" fmla="*/ 188 w 226"/>
              <a:gd name="T63" fmla="*/ 28 h 228"/>
              <a:gd name="T64" fmla="*/ 170 w 226"/>
              <a:gd name="T65" fmla="*/ 16 h 228"/>
              <a:gd name="T66" fmla="*/ 150 w 226"/>
              <a:gd name="T67" fmla="*/ 6 h 228"/>
              <a:gd name="T68" fmla="*/ 130 w 226"/>
              <a:gd name="T69" fmla="*/ 2 h 228"/>
              <a:gd name="T70" fmla="*/ 108 w 226"/>
              <a:gd name="T71" fmla="*/ 0 h 228"/>
              <a:gd name="T72" fmla="*/ 84 w 226"/>
              <a:gd name="T73" fmla="*/ 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 h="228">
                <a:moveTo>
                  <a:pt x="84" y="4"/>
                </a:moveTo>
                <a:lnTo>
                  <a:pt x="84" y="4"/>
                </a:lnTo>
                <a:lnTo>
                  <a:pt x="62" y="12"/>
                </a:lnTo>
                <a:lnTo>
                  <a:pt x="44" y="24"/>
                </a:lnTo>
                <a:lnTo>
                  <a:pt x="28" y="38"/>
                </a:lnTo>
                <a:lnTo>
                  <a:pt x="14" y="56"/>
                </a:lnTo>
                <a:lnTo>
                  <a:pt x="6" y="76"/>
                </a:lnTo>
                <a:lnTo>
                  <a:pt x="0" y="98"/>
                </a:lnTo>
                <a:lnTo>
                  <a:pt x="0" y="120"/>
                </a:lnTo>
                <a:lnTo>
                  <a:pt x="4" y="142"/>
                </a:lnTo>
                <a:lnTo>
                  <a:pt x="4" y="142"/>
                </a:lnTo>
                <a:lnTo>
                  <a:pt x="12" y="164"/>
                </a:lnTo>
                <a:lnTo>
                  <a:pt x="24" y="184"/>
                </a:lnTo>
                <a:lnTo>
                  <a:pt x="38" y="200"/>
                </a:lnTo>
                <a:lnTo>
                  <a:pt x="56" y="212"/>
                </a:lnTo>
                <a:lnTo>
                  <a:pt x="76" y="222"/>
                </a:lnTo>
                <a:lnTo>
                  <a:pt x="96" y="226"/>
                </a:lnTo>
                <a:lnTo>
                  <a:pt x="120" y="228"/>
                </a:lnTo>
                <a:lnTo>
                  <a:pt x="142" y="224"/>
                </a:lnTo>
                <a:lnTo>
                  <a:pt x="142" y="224"/>
                </a:lnTo>
                <a:lnTo>
                  <a:pt x="164" y="216"/>
                </a:lnTo>
                <a:lnTo>
                  <a:pt x="182" y="204"/>
                </a:lnTo>
                <a:lnTo>
                  <a:pt x="198" y="188"/>
                </a:lnTo>
                <a:lnTo>
                  <a:pt x="212" y="172"/>
                </a:lnTo>
                <a:lnTo>
                  <a:pt x="220" y="152"/>
                </a:lnTo>
                <a:lnTo>
                  <a:pt x="226" y="130"/>
                </a:lnTo>
                <a:lnTo>
                  <a:pt x="226" y="108"/>
                </a:lnTo>
                <a:lnTo>
                  <a:pt x="224" y="84"/>
                </a:lnTo>
                <a:lnTo>
                  <a:pt x="224" y="84"/>
                </a:lnTo>
                <a:lnTo>
                  <a:pt x="216" y="64"/>
                </a:lnTo>
                <a:lnTo>
                  <a:pt x="204" y="44"/>
                </a:lnTo>
                <a:lnTo>
                  <a:pt x="188" y="28"/>
                </a:lnTo>
                <a:lnTo>
                  <a:pt x="170" y="16"/>
                </a:lnTo>
                <a:lnTo>
                  <a:pt x="150" y="6"/>
                </a:lnTo>
                <a:lnTo>
                  <a:pt x="130" y="2"/>
                </a:lnTo>
                <a:lnTo>
                  <a:pt x="108" y="0"/>
                </a:lnTo>
                <a:lnTo>
                  <a:pt x="84" y="4"/>
                </a:lnTo>
                <a:close/>
              </a:path>
            </a:pathLst>
          </a:custGeom>
          <a:solidFill>
            <a:srgbClr val="FFD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33"/>
          <p:cNvSpPr>
            <a:spLocks/>
          </p:cNvSpPr>
          <p:nvPr/>
        </p:nvSpPr>
        <p:spPr bwMode="auto">
          <a:xfrm rot="2466474">
            <a:off x="5061139" y="2213827"/>
            <a:ext cx="184150" cy="257255"/>
          </a:xfrm>
          <a:custGeom>
            <a:avLst/>
            <a:gdLst>
              <a:gd name="T0" fmla="*/ 28 w 116"/>
              <a:gd name="T1" fmla="*/ 162 h 162"/>
              <a:gd name="T2" fmla="*/ 24 w 116"/>
              <a:gd name="T3" fmla="*/ 152 h 162"/>
              <a:gd name="T4" fmla="*/ 24 w 116"/>
              <a:gd name="T5" fmla="*/ 152 h 162"/>
              <a:gd name="T6" fmla="*/ 30 w 116"/>
              <a:gd name="T7" fmla="*/ 142 h 162"/>
              <a:gd name="T8" fmla="*/ 36 w 116"/>
              <a:gd name="T9" fmla="*/ 130 h 162"/>
              <a:gd name="T10" fmla="*/ 36 w 116"/>
              <a:gd name="T11" fmla="*/ 120 h 162"/>
              <a:gd name="T12" fmla="*/ 34 w 116"/>
              <a:gd name="T13" fmla="*/ 108 h 162"/>
              <a:gd name="T14" fmla="*/ 34 w 116"/>
              <a:gd name="T15" fmla="*/ 108 h 162"/>
              <a:gd name="T16" fmla="*/ 26 w 116"/>
              <a:gd name="T17" fmla="*/ 94 h 162"/>
              <a:gd name="T18" fmla="*/ 4 w 116"/>
              <a:gd name="T19" fmla="*/ 104 h 162"/>
              <a:gd name="T20" fmla="*/ 0 w 116"/>
              <a:gd name="T21" fmla="*/ 90 h 162"/>
              <a:gd name="T22" fmla="*/ 20 w 116"/>
              <a:gd name="T23" fmla="*/ 82 h 162"/>
              <a:gd name="T24" fmla="*/ 20 w 116"/>
              <a:gd name="T25" fmla="*/ 82 h 162"/>
              <a:gd name="T26" fmla="*/ 14 w 116"/>
              <a:gd name="T27" fmla="*/ 72 h 162"/>
              <a:gd name="T28" fmla="*/ 8 w 116"/>
              <a:gd name="T29" fmla="*/ 62 h 162"/>
              <a:gd name="T30" fmla="*/ 8 w 116"/>
              <a:gd name="T31" fmla="*/ 62 h 162"/>
              <a:gd name="T32" fmla="*/ 4 w 116"/>
              <a:gd name="T33" fmla="*/ 54 h 162"/>
              <a:gd name="T34" fmla="*/ 4 w 116"/>
              <a:gd name="T35" fmla="*/ 44 h 162"/>
              <a:gd name="T36" fmla="*/ 4 w 116"/>
              <a:gd name="T37" fmla="*/ 36 h 162"/>
              <a:gd name="T38" fmla="*/ 8 w 116"/>
              <a:gd name="T39" fmla="*/ 28 h 162"/>
              <a:gd name="T40" fmla="*/ 12 w 116"/>
              <a:gd name="T41" fmla="*/ 22 h 162"/>
              <a:gd name="T42" fmla="*/ 18 w 116"/>
              <a:gd name="T43" fmla="*/ 16 h 162"/>
              <a:gd name="T44" fmla="*/ 24 w 116"/>
              <a:gd name="T45" fmla="*/ 10 h 162"/>
              <a:gd name="T46" fmla="*/ 32 w 116"/>
              <a:gd name="T47" fmla="*/ 6 h 162"/>
              <a:gd name="T48" fmla="*/ 32 w 116"/>
              <a:gd name="T49" fmla="*/ 6 h 162"/>
              <a:gd name="T50" fmla="*/ 48 w 116"/>
              <a:gd name="T51" fmla="*/ 2 h 162"/>
              <a:gd name="T52" fmla="*/ 58 w 116"/>
              <a:gd name="T53" fmla="*/ 0 h 162"/>
              <a:gd name="T54" fmla="*/ 60 w 116"/>
              <a:gd name="T55" fmla="*/ 16 h 162"/>
              <a:gd name="T56" fmla="*/ 60 w 116"/>
              <a:gd name="T57" fmla="*/ 16 h 162"/>
              <a:gd name="T58" fmla="*/ 50 w 116"/>
              <a:gd name="T59" fmla="*/ 16 h 162"/>
              <a:gd name="T60" fmla="*/ 38 w 116"/>
              <a:gd name="T61" fmla="*/ 20 h 162"/>
              <a:gd name="T62" fmla="*/ 38 w 116"/>
              <a:gd name="T63" fmla="*/ 20 h 162"/>
              <a:gd name="T64" fmla="*/ 28 w 116"/>
              <a:gd name="T65" fmla="*/ 26 h 162"/>
              <a:gd name="T66" fmla="*/ 26 w 116"/>
              <a:gd name="T67" fmla="*/ 30 h 162"/>
              <a:gd name="T68" fmla="*/ 24 w 116"/>
              <a:gd name="T69" fmla="*/ 34 h 162"/>
              <a:gd name="T70" fmla="*/ 22 w 116"/>
              <a:gd name="T71" fmla="*/ 44 h 162"/>
              <a:gd name="T72" fmla="*/ 26 w 116"/>
              <a:gd name="T73" fmla="*/ 54 h 162"/>
              <a:gd name="T74" fmla="*/ 26 w 116"/>
              <a:gd name="T75" fmla="*/ 54 h 162"/>
              <a:gd name="T76" fmla="*/ 32 w 116"/>
              <a:gd name="T77" fmla="*/ 66 h 162"/>
              <a:gd name="T78" fmla="*/ 36 w 116"/>
              <a:gd name="T79" fmla="*/ 74 h 162"/>
              <a:gd name="T80" fmla="*/ 68 w 116"/>
              <a:gd name="T81" fmla="*/ 62 h 162"/>
              <a:gd name="T82" fmla="*/ 74 w 116"/>
              <a:gd name="T83" fmla="*/ 74 h 162"/>
              <a:gd name="T84" fmla="*/ 44 w 116"/>
              <a:gd name="T85" fmla="*/ 86 h 162"/>
              <a:gd name="T86" fmla="*/ 44 w 116"/>
              <a:gd name="T87" fmla="*/ 86 h 162"/>
              <a:gd name="T88" fmla="*/ 50 w 116"/>
              <a:gd name="T89" fmla="*/ 98 h 162"/>
              <a:gd name="T90" fmla="*/ 52 w 116"/>
              <a:gd name="T91" fmla="*/ 110 h 162"/>
              <a:gd name="T92" fmla="*/ 52 w 116"/>
              <a:gd name="T93" fmla="*/ 110 h 162"/>
              <a:gd name="T94" fmla="*/ 52 w 116"/>
              <a:gd name="T95" fmla="*/ 116 h 162"/>
              <a:gd name="T96" fmla="*/ 52 w 116"/>
              <a:gd name="T97" fmla="*/ 124 h 162"/>
              <a:gd name="T98" fmla="*/ 46 w 116"/>
              <a:gd name="T99" fmla="*/ 138 h 162"/>
              <a:gd name="T100" fmla="*/ 46 w 116"/>
              <a:gd name="T101" fmla="*/ 138 h 162"/>
              <a:gd name="T102" fmla="*/ 110 w 116"/>
              <a:gd name="T103" fmla="*/ 110 h 162"/>
              <a:gd name="T104" fmla="*/ 116 w 116"/>
              <a:gd name="T105" fmla="*/ 126 h 162"/>
              <a:gd name="T106" fmla="*/ 28 w 116"/>
              <a:gd name="T10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62">
                <a:moveTo>
                  <a:pt x="28" y="162"/>
                </a:moveTo>
                <a:lnTo>
                  <a:pt x="24" y="152"/>
                </a:lnTo>
                <a:lnTo>
                  <a:pt x="24" y="152"/>
                </a:lnTo>
                <a:lnTo>
                  <a:pt x="30" y="142"/>
                </a:lnTo>
                <a:lnTo>
                  <a:pt x="36" y="130"/>
                </a:lnTo>
                <a:lnTo>
                  <a:pt x="36" y="120"/>
                </a:lnTo>
                <a:lnTo>
                  <a:pt x="34" y="108"/>
                </a:lnTo>
                <a:lnTo>
                  <a:pt x="34" y="108"/>
                </a:lnTo>
                <a:lnTo>
                  <a:pt x="26" y="94"/>
                </a:lnTo>
                <a:lnTo>
                  <a:pt x="4" y="104"/>
                </a:lnTo>
                <a:lnTo>
                  <a:pt x="0" y="90"/>
                </a:lnTo>
                <a:lnTo>
                  <a:pt x="20" y="82"/>
                </a:lnTo>
                <a:lnTo>
                  <a:pt x="20" y="82"/>
                </a:lnTo>
                <a:lnTo>
                  <a:pt x="14" y="72"/>
                </a:lnTo>
                <a:lnTo>
                  <a:pt x="8" y="62"/>
                </a:lnTo>
                <a:lnTo>
                  <a:pt x="8" y="62"/>
                </a:lnTo>
                <a:lnTo>
                  <a:pt x="4" y="54"/>
                </a:lnTo>
                <a:lnTo>
                  <a:pt x="4" y="44"/>
                </a:lnTo>
                <a:lnTo>
                  <a:pt x="4" y="36"/>
                </a:lnTo>
                <a:lnTo>
                  <a:pt x="8" y="28"/>
                </a:lnTo>
                <a:lnTo>
                  <a:pt x="12" y="22"/>
                </a:lnTo>
                <a:lnTo>
                  <a:pt x="18" y="16"/>
                </a:lnTo>
                <a:lnTo>
                  <a:pt x="24" y="10"/>
                </a:lnTo>
                <a:lnTo>
                  <a:pt x="32" y="6"/>
                </a:lnTo>
                <a:lnTo>
                  <a:pt x="32" y="6"/>
                </a:lnTo>
                <a:lnTo>
                  <a:pt x="48" y="2"/>
                </a:lnTo>
                <a:lnTo>
                  <a:pt x="58" y="0"/>
                </a:lnTo>
                <a:lnTo>
                  <a:pt x="60" y="16"/>
                </a:lnTo>
                <a:lnTo>
                  <a:pt x="60" y="16"/>
                </a:lnTo>
                <a:lnTo>
                  <a:pt x="50" y="16"/>
                </a:lnTo>
                <a:lnTo>
                  <a:pt x="38" y="20"/>
                </a:lnTo>
                <a:lnTo>
                  <a:pt x="38" y="20"/>
                </a:lnTo>
                <a:lnTo>
                  <a:pt x="28" y="26"/>
                </a:lnTo>
                <a:lnTo>
                  <a:pt x="26" y="30"/>
                </a:lnTo>
                <a:lnTo>
                  <a:pt x="24" y="34"/>
                </a:lnTo>
                <a:lnTo>
                  <a:pt x="22" y="44"/>
                </a:lnTo>
                <a:lnTo>
                  <a:pt x="26" y="54"/>
                </a:lnTo>
                <a:lnTo>
                  <a:pt x="26" y="54"/>
                </a:lnTo>
                <a:lnTo>
                  <a:pt x="32" y="66"/>
                </a:lnTo>
                <a:lnTo>
                  <a:pt x="36" y="74"/>
                </a:lnTo>
                <a:lnTo>
                  <a:pt x="68" y="62"/>
                </a:lnTo>
                <a:lnTo>
                  <a:pt x="74" y="74"/>
                </a:lnTo>
                <a:lnTo>
                  <a:pt x="44" y="86"/>
                </a:lnTo>
                <a:lnTo>
                  <a:pt x="44" y="86"/>
                </a:lnTo>
                <a:lnTo>
                  <a:pt x="50" y="98"/>
                </a:lnTo>
                <a:lnTo>
                  <a:pt x="52" y="110"/>
                </a:lnTo>
                <a:lnTo>
                  <a:pt x="52" y="110"/>
                </a:lnTo>
                <a:lnTo>
                  <a:pt x="52" y="116"/>
                </a:lnTo>
                <a:lnTo>
                  <a:pt x="52" y="124"/>
                </a:lnTo>
                <a:lnTo>
                  <a:pt x="46" y="138"/>
                </a:lnTo>
                <a:lnTo>
                  <a:pt x="46" y="138"/>
                </a:lnTo>
                <a:lnTo>
                  <a:pt x="110" y="110"/>
                </a:lnTo>
                <a:lnTo>
                  <a:pt x="116" y="126"/>
                </a:lnTo>
                <a:lnTo>
                  <a:pt x="2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Rounded Rectangle 97"/>
          <p:cNvSpPr/>
          <p:nvPr/>
        </p:nvSpPr>
        <p:spPr>
          <a:xfrm>
            <a:off x="2530715" y="1204392"/>
            <a:ext cx="3078338" cy="43218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Payroll contributions</a:t>
            </a:r>
          </a:p>
        </p:txBody>
      </p:sp>
      <p:sp>
        <p:nvSpPr>
          <p:cNvPr id="99" name="TextBox 98"/>
          <p:cNvSpPr txBox="1"/>
          <p:nvPr/>
        </p:nvSpPr>
        <p:spPr>
          <a:xfrm>
            <a:off x="1257725" y="2377368"/>
            <a:ext cx="1802107" cy="307777"/>
          </a:xfrm>
          <a:prstGeom prst="rect">
            <a:avLst/>
          </a:prstGeom>
          <a:noFill/>
        </p:spPr>
        <p:txBody>
          <a:bodyPr wrap="square" rtlCol="0">
            <a:spAutoFit/>
          </a:bodyPr>
          <a:lstStyle/>
          <a:p>
            <a:r>
              <a:rPr lang="en-GB" sz="1400" b="1" dirty="0">
                <a:solidFill>
                  <a:schemeClr val="accent4"/>
                </a:solidFill>
                <a:latin typeface="+mj-lt"/>
              </a:rPr>
              <a:t>Savings cap</a:t>
            </a:r>
          </a:p>
        </p:txBody>
      </p:sp>
      <p:sp>
        <p:nvSpPr>
          <p:cNvPr id="103" name="Slide Number Placeholder 2"/>
          <p:cNvSpPr>
            <a:spLocks noGrp="1"/>
          </p:cNvSpPr>
          <p:nvPr>
            <p:ph type="sldNum" sz="quarter" idx="4294967295"/>
          </p:nvPr>
        </p:nvSpPr>
        <p:spPr>
          <a:xfrm>
            <a:off x="6588224" y="4753808"/>
            <a:ext cx="2339280" cy="273928"/>
          </a:xfrm>
          <a:prstGeom prst="rect">
            <a:avLst/>
          </a:prstGeom>
        </p:spPr>
        <p:txBody>
          <a:bodyPr/>
          <a:lstStyle/>
          <a:p>
            <a:pPr algn="r"/>
            <a:fld id="{FBF7B6F6-BBA9-4A44-A219-B76657E8437F}" type="slidenum">
              <a:rPr lang="en-GB" smtClean="0">
                <a:solidFill>
                  <a:schemeClr val="bg1"/>
                </a:solidFill>
                <a:latin typeface="+mj-lt"/>
              </a:rPr>
              <a:pPr algn="r"/>
              <a:t>9</a:t>
            </a:fld>
            <a:endParaRPr lang="en-GB" dirty="0">
              <a:solidFill>
                <a:schemeClr val="bg1"/>
              </a:solidFill>
              <a:latin typeface="+mj-lt"/>
            </a:endParaRPr>
          </a:p>
        </p:txBody>
      </p:sp>
      <p:grpSp>
        <p:nvGrpSpPr>
          <p:cNvPr id="120" name="Group 119"/>
          <p:cNvGrpSpPr/>
          <p:nvPr/>
        </p:nvGrpSpPr>
        <p:grpSpPr>
          <a:xfrm>
            <a:off x="3409981" y="2631340"/>
            <a:ext cx="358775" cy="362062"/>
            <a:chOff x="4714875" y="1246188"/>
            <a:chExt cx="358775" cy="361950"/>
          </a:xfrm>
        </p:grpSpPr>
        <p:sp>
          <p:nvSpPr>
            <p:cNvPr id="121" name="Freeform 31"/>
            <p:cNvSpPr>
              <a:spLocks/>
            </p:cNvSpPr>
            <p:nvPr/>
          </p:nvSpPr>
          <p:spPr bwMode="auto">
            <a:xfrm>
              <a:off x="4714875" y="1246188"/>
              <a:ext cx="358775" cy="361950"/>
            </a:xfrm>
            <a:custGeom>
              <a:avLst/>
              <a:gdLst>
                <a:gd name="T0" fmla="*/ 84 w 226"/>
                <a:gd name="T1" fmla="*/ 4 h 228"/>
                <a:gd name="T2" fmla="*/ 84 w 226"/>
                <a:gd name="T3" fmla="*/ 4 h 228"/>
                <a:gd name="T4" fmla="*/ 62 w 226"/>
                <a:gd name="T5" fmla="*/ 12 h 228"/>
                <a:gd name="T6" fmla="*/ 44 w 226"/>
                <a:gd name="T7" fmla="*/ 24 h 228"/>
                <a:gd name="T8" fmla="*/ 28 w 226"/>
                <a:gd name="T9" fmla="*/ 38 h 228"/>
                <a:gd name="T10" fmla="*/ 14 w 226"/>
                <a:gd name="T11" fmla="*/ 56 h 228"/>
                <a:gd name="T12" fmla="*/ 6 w 226"/>
                <a:gd name="T13" fmla="*/ 76 h 228"/>
                <a:gd name="T14" fmla="*/ 0 w 226"/>
                <a:gd name="T15" fmla="*/ 98 h 228"/>
                <a:gd name="T16" fmla="*/ 0 w 226"/>
                <a:gd name="T17" fmla="*/ 120 h 228"/>
                <a:gd name="T18" fmla="*/ 4 w 226"/>
                <a:gd name="T19" fmla="*/ 142 h 228"/>
                <a:gd name="T20" fmla="*/ 4 w 226"/>
                <a:gd name="T21" fmla="*/ 142 h 228"/>
                <a:gd name="T22" fmla="*/ 12 w 226"/>
                <a:gd name="T23" fmla="*/ 164 h 228"/>
                <a:gd name="T24" fmla="*/ 24 w 226"/>
                <a:gd name="T25" fmla="*/ 184 h 228"/>
                <a:gd name="T26" fmla="*/ 38 w 226"/>
                <a:gd name="T27" fmla="*/ 200 h 228"/>
                <a:gd name="T28" fmla="*/ 56 w 226"/>
                <a:gd name="T29" fmla="*/ 212 h 228"/>
                <a:gd name="T30" fmla="*/ 76 w 226"/>
                <a:gd name="T31" fmla="*/ 222 h 228"/>
                <a:gd name="T32" fmla="*/ 96 w 226"/>
                <a:gd name="T33" fmla="*/ 226 h 228"/>
                <a:gd name="T34" fmla="*/ 120 w 226"/>
                <a:gd name="T35" fmla="*/ 228 h 228"/>
                <a:gd name="T36" fmla="*/ 142 w 226"/>
                <a:gd name="T37" fmla="*/ 224 h 228"/>
                <a:gd name="T38" fmla="*/ 142 w 226"/>
                <a:gd name="T39" fmla="*/ 224 h 228"/>
                <a:gd name="T40" fmla="*/ 164 w 226"/>
                <a:gd name="T41" fmla="*/ 216 h 228"/>
                <a:gd name="T42" fmla="*/ 182 w 226"/>
                <a:gd name="T43" fmla="*/ 204 h 228"/>
                <a:gd name="T44" fmla="*/ 198 w 226"/>
                <a:gd name="T45" fmla="*/ 188 h 228"/>
                <a:gd name="T46" fmla="*/ 212 w 226"/>
                <a:gd name="T47" fmla="*/ 172 h 228"/>
                <a:gd name="T48" fmla="*/ 220 w 226"/>
                <a:gd name="T49" fmla="*/ 152 h 228"/>
                <a:gd name="T50" fmla="*/ 226 w 226"/>
                <a:gd name="T51" fmla="*/ 130 h 228"/>
                <a:gd name="T52" fmla="*/ 226 w 226"/>
                <a:gd name="T53" fmla="*/ 108 h 228"/>
                <a:gd name="T54" fmla="*/ 224 w 226"/>
                <a:gd name="T55" fmla="*/ 84 h 228"/>
                <a:gd name="T56" fmla="*/ 224 w 226"/>
                <a:gd name="T57" fmla="*/ 84 h 228"/>
                <a:gd name="T58" fmla="*/ 216 w 226"/>
                <a:gd name="T59" fmla="*/ 64 h 228"/>
                <a:gd name="T60" fmla="*/ 204 w 226"/>
                <a:gd name="T61" fmla="*/ 44 h 228"/>
                <a:gd name="T62" fmla="*/ 188 w 226"/>
                <a:gd name="T63" fmla="*/ 28 h 228"/>
                <a:gd name="T64" fmla="*/ 170 w 226"/>
                <a:gd name="T65" fmla="*/ 16 h 228"/>
                <a:gd name="T66" fmla="*/ 150 w 226"/>
                <a:gd name="T67" fmla="*/ 6 h 228"/>
                <a:gd name="T68" fmla="*/ 130 w 226"/>
                <a:gd name="T69" fmla="*/ 2 h 228"/>
                <a:gd name="T70" fmla="*/ 108 w 226"/>
                <a:gd name="T71" fmla="*/ 0 h 228"/>
                <a:gd name="T72" fmla="*/ 84 w 226"/>
                <a:gd name="T73" fmla="*/ 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 h="228">
                  <a:moveTo>
                    <a:pt x="84" y="4"/>
                  </a:moveTo>
                  <a:lnTo>
                    <a:pt x="84" y="4"/>
                  </a:lnTo>
                  <a:lnTo>
                    <a:pt x="62" y="12"/>
                  </a:lnTo>
                  <a:lnTo>
                    <a:pt x="44" y="24"/>
                  </a:lnTo>
                  <a:lnTo>
                    <a:pt x="28" y="38"/>
                  </a:lnTo>
                  <a:lnTo>
                    <a:pt x="14" y="56"/>
                  </a:lnTo>
                  <a:lnTo>
                    <a:pt x="6" y="76"/>
                  </a:lnTo>
                  <a:lnTo>
                    <a:pt x="0" y="98"/>
                  </a:lnTo>
                  <a:lnTo>
                    <a:pt x="0" y="120"/>
                  </a:lnTo>
                  <a:lnTo>
                    <a:pt x="4" y="142"/>
                  </a:lnTo>
                  <a:lnTo>
                    <a:pt x="4" y="142"/>
                  </a:lnTo>
                  <a:lnTo>
                    <a:pt x="12" y="164"/>
                  </a:lnTo>
                  <a:lnTo>
                    <a:pt x="24" y="184"/>
                  </a:lnTo>
                  <a:lnTo>
                    <a:pt x="38" y="200"/>
                  </a:lnTo>
                  <a:lnTo>
                    <a:pt x="56" y="212"/>
                  </a:lnTo>
                  <a:lnTo>
                    <a:pt x="76" y="222"/>
                  </a:lnTo>
                  <a:lnTo>
                    <a:pt x="96" y="226"/>
                  </a:lnTo>
                  <a:lnTo>
                    <a:pt x="120" y="228"/>
                  </a:lnTo>
                  <a:lnTo>
                    <a:pt x="142" y="224"/>
                  </a:lnTo>
                  <a:lnTo>
                    <a:pt x="142" y="224"/>
                  </a:lnTo>
                  <a:lnTo>
                    <a:pt x="164" y="216"/>
                  </a:lnTo>
                  <a:lnTo>
                    <a:pt x="182" y="204"/>
                  </a:lnTo>
                  <a:lnTo>
                    <a:pt x="198" y="188"/>
                  </a:lnTo>
                  <a:lnTo>
                    <a:pt x="212" y="172"/>
                  </a:lnTo>
                  <a:lnTo>
                    <a:pt x="220" y="152"/>
                  </a:lnTo>
                  <a:lnTo>
                    <a:pt x="226" y="130"/>
                  </a:lnTo>
                  <a:lnTo>
                    <a:pt x="226" y="108"/>
                  </a:lnTo>
                  <a:lnTo>
                    <a:pt x="224" y="84"/>
                  </a:lnTo>
                  <a:lnTo>
                    <a:pt x="224" y="84"/>
                  </a:lnTo>
                  <a:lnTo>
                    <a:pt x="216" y="64"/>
                  </a:lnTo>
                  <a:lnTo>
                    <a:pt x="204" y="44"/>
                  </a:lnTo>
                  <a:lnTo>
                    <a:pt x="188" y="28"/>
                  </a:lnTo>
                  <a:lnTo>
                    <a:pt x="170" y="16"/>
                  </a:lnTo>
                  <a:lnTo>
                    <a:pt x="150" y="6"/>
                  </a:lnTo>
                  <a:lnTo>
                    <a:pt x="130" y="2"/>
                  </a:lnTo>
                  <a:lnTo>
                    <a:pt x="108" y="0"/>
                  </a:lnTo>
                  <a:lnTo>
                    <a:pt x="84" y="4"/>
                  </a:lnTo>
                  <a:close/>
                </a:path>
              </a:pathLst>
            </a:custGeom>
            <a:solidFill>
              <a:srgbClr val="FFD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33"/>
            <p:cNvSpPr>
              <a:spLocks/>
            </p:cNvSpPr>
            <p:nvPr/>
          </p:nvSpPr>
          <p:spPr bwMode="auto">
            <a:xfrm>
              <a:off x="4819650" y="1296988"/>
              <a:ext cx="184150" cy="257175"/>
            </a:xfrm>
            <a:custGeom>
              <a:avLst/>
              <a:gdLst>
                <a:gd name="T0" fmla="*/ 28 w 116"/>
                <a:gd name="T1" fmla="*/ 162 h 162"/>
                <a:gd name="T2" fmla="*/ 24 w 116"/>
                <a:gd name="T3" fmla="*/ 152 h 162"/>
                <a:gd name="T4" fmla="*/ 24 w 116"/>
                <a:gd name="T5" fmla="*/ 152 h 162"/>
                <a:gd name="T6" fmla="*/ 30 w 116"/>
                <a:gd name="T7" fmla="*/ 142 h 162"/>
                <a:gd name="T8" fmla="*/ 36 w 116"/>
                <a:gd name="T9" fmla="*/ 130 h 162"/>
                <a:gd name="T10" fmla="*/ 36 w 116"/>
                <a:gd name="T11" fmla="*/ 120 h 162"/>
                <a:gd name="T12" fmla="*/ 34 w 116"/>
                <a:gd name="T13" fmla="*/ 108 h 162"/>
                <a:gd name="T14" fmla="*/ 34 w 116"/>
                <a:gd name="T15" fmla="*/ 108 h 162"/>
                <a:gd name="T16" fmla="*/ 26 w 116"/>
                <a:gd name="T17" fmla="*/ 94 h 162"/>
                <a:gd name="T18" fmla="*/ 4 w 116"/>
                <a:gd name="T19" fmla="*/ 104 h 162"/>
                <a:gd name="T20" fmla="*/ 0 w 116"/>
                <a:gd name="T21" fmla="*/ 90 h 162"/>
                <a:gd name="T22" fmla="*/ 20 w 116"/>
                <a:gd name="T23" fmla="*/ 82 h 162"/>
                <a:gd name="T24" fmla="*/ 20 w 116"/>
                <a:gd name="T25" fmla="*/ 82 h 162"/>
                <a:gd name="T26" fmla="*/ 14 w 116"/>
                <a:gd name="T27" fmla="*/ 72 h 162"/>
                <a:gd name="T28" fmla="*/ 8 w 116"/>
                <a:gd name="T29" fmla="*/ 62 h 162"/>
                <a:gd name="T30" fmla="*/ 8 w 116"/>
                <a:gd name="T31" fmla="*/ 62 h 162"/>
                <a:gd name="T32" fmla="*/ 4 w 116"/>
                <a:gd name="T33" fmla="*/ 54 h 162"/>
                <a:gd name="T34" fmla="*/ 4 w 116"/>
                <a:gd name="T35" fmla="*/ 44 h 162"/>
                <a:gd name="T36" fmla="*/ 4 w 116"/>
                <a:gd name="T37" fmla="*/ 36 h 162"/>
                <a:gd name="T38" fmla="*/ 8 w 116"/>
                <a:gd name="T39" fmla="*/ 28 h 162"/>
                <a:gd name="T40" fmla="*/ 12 w 116"/>
                <a:gd name="T41" fmla="*/ 22 h 162"/>
                <a:gd name="T42" fmla="*/ 18 w 116"/>
                <a:gd name="T43" fmla="*/ 16 h 162"/>
                <a:gd name="T44" fmla="*/ 24 w 116"/>
                <a:gd name="T45" fmla="*/ 10 h 162"/>
                <a:gd name="T46" fmla="*/ 32 w 116"/>
                <a:gd name="T47" fmla="*/ 6 h 162"/>
                <a:gd name="T48" fmla="*/ 32 w 116"/>
                <a:gd name="T49" fmla="*/ 6 h 162"/>
                <a:gd name="T50" fmla="*/ 48 w 116"/>
                <a:gd name="T51" fmla="*/ 2 h 162"/>
                <a:gd name="T52" fmla="*/ 58 w 116"/>
                <a:gd name="T53" fmla="*/ 0 h 162"/>
                <a:gd name="T54" fmla="*/ 60 w 116"/>
                <a:gd name="T55" fmla="*/ 16 h 162"/>
                <a:gd name="T56" fmla="*/ 60 w 116"/>
                <a:gd name="T57" fmla="*/ 16 h 162"/>
                <a:gd name="T58" fmla="*/ 50 w 116"/>
                <a:gd name="T59" fmla="*/ 16 h 162"/>
                <a:gd name="T60" fmla="*/ 38 w 116"/>
                <a:gd name="T61" fmla="*/ 20 h 162"/>
                <a:gd name="T62" fmla="*/ 38 w 116"/>
                <a:gd name="T63" fmla="*/ 20 h 162"/>
                <a:gd name="T64" fmla="*/ 28 w 116"/>
                <a:gd name="T65" fmla="*/ 26 h 162"/>
                <a:gd name="T66" fmla="*/ 26 w 116"/>
                <a:gd name="T67" fmla="*/ 30 h 162"/>
                <a:gd name="T68" fmla="*/ 24 w 116"/>
                <a:gd name="T69" fmla="*/ 34 h 162"/>
                <a:gd name="T70" fmla="*/ 22 w 116"/>
                <a:gd name="T71" fmla="*/ 44 h 162"/>
                <a:gd name="T72" fmla="*/ 26 w 116"/>
                <a:gd name="T73" fmla="*/ 54 h 162"/>
                <a:gd name="T74" fmla="*/ 26 w 116"/>
                <a:gd name="T75" fmla="*/ 54 h 162"/>
                <a:gd name="T76" fmla="*/ 32 w 116"/>
                <a:gd name="T77" fmla="*/ 66 h 162"/>
                <a:gd name="T78" fmla="*/ 36 w 116"/>
                <a:gd name="T79" fmla="*/ 74 h 162"/>
                <a:gd name="T80" fmla="*/ 68 w 116"/>
                <a:gd name="T81" fmla="*/ 62 h 162"/>
                <a:gd name="T82" fmla="*/ 74 w 116"/>
                <a:gd name="T83" fmla="*/ 74 h 162"/>
                <a:gd name="T84" fmla="*/ 44 w 116"/>
                <a:gd name="T85" fmla="*/ 86 h 162"/>
                <a:gd name="T86" fmla="*/ 44 w 116"/>
                <a:gd name="T87" fmla="*/ 86 h 162"/>
                <a:gd name="T88" fmla="*/ 50 w 116"/>
                <a:gd name="T89" fmla="*/ 98 h 162"/>
                <a:gd name="T90" fmla="*/ 52 w 116"/>
                <a:gd name="T91" fmla="*/ 110 h 162"/>
                <a:gd name="T92" fmla="*/ 52 w 116"/>
                <a:gd name="T93" fmla="*/ 110 h 162"/>
                <a:gd name="T94" fmla="*/ 52 w 116"/>
                <a:gd name="T95" fmla="*/ 116 h 162"/>
                <a:gd name="T96" fmla="*/ 52 w 116"/>
                <a:gd name="T97" fmla="*/ 124 h 162"/>
                <a:gd name="T98" fmla="*/ 46 w 116"/>
                <a:gd name="T99" fmla="*/ 138 h 162"/>
                <a:gd name="T100" fmla="*/ 46 w 116"/>
                <a:gd name="T101" fmla="*/ 138 h 162"/>
                <a:gd name="T102" fmla="*/ 110 w 116"/>
                <a:gd name="T103" fmla="*/ 110 h 162"/>
                <a:gd name="T104" fmla="*/ 116 w 116"/>
                <a:gd name="T105" fmla="*/ 126 h 162"/>
                <a:gd name="T106" fmla="*/ 28 w 116"/>
                <a:gd name="T10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62">
                  <a:moveTo>
                    <a:pt x="28" y="162"/>
                  </a:moveTo>
                  <a:lnTo>
                    <a:pt x="24" y="152"/>
                  </a:lnTo>
                  <a:lnTo>
                    <a:pt x="24" y="152"/>
                  </a:lnTo>
                  <a:lnTo>
                    <a:pt x="30" y="142"/>
                  </a:lnTo>
                  <a:lnTo>
                    <a:pt x="36" y="130"/>
                  </a:lnTo>
                  <a:lnTo>
                    <a:pt x="36" y="120"/>
                  </a:lnTo>
                  <a:lnTo>
                    <a:pt x="34" y="108"/>
                  </a:lnTo>
                  <a:lnTo>
                    <a:pt x="34" y="108"/>
                  </a:lnTo>
                  <a:lnTo>
                    <a:pt x="26" y="94"/>
                  </a:lnTo>
                  <a:lnTo>
                    <a:pt x="4" y="104"/>
                  </a:lnTo>
                  <a:lnTo>
                    <a:pt x="0" y="90"/>
                  </a:lnTo>
                  <a:lnTo>
                    <a:pt x="20" y="82"/>
                  </a:lnTo>
                  <a:lnTo>
                    <a:pt x="20" y="82"/>
                  </a:lnTo>
                  <a:lnTo>
                    <a:pt x="14" y="72"/>
                  </a:lnTo>
                  <a:lnTo>
                    <a:pt x="8" y="62"/>
                  </a:lnTo>
                  <a:lnTo>
                    <a:pt x="8" y="62"/>
                  </a:lnTo>
                  <a:lnTo>
                    <a:pt x="4" y="54"/>
                  </a:lnTo>
                  <a:lnTo>
                    <a:pt x="4" y="44"/>
                  </a:lnTo>
                  <a:lnTo>
                    <a:pt x="4" y="36"/>
                  </a:lnTo>
                  <a:lnTo>
                    <a:pt x="8" y="28"/>
                  </a:lnTo>
                  <a:lnTo>
                    <a:pt x="12" y="22"/>
                  </a:lnTo>
                  <a:lnTo>
                    <a:pt x="18" y="16"/>
                  </a:lnTo>
                  <a:lnTo>
                    <a:pt x="24" y="10"/>
                  </a:lnTo>
                  <a:lnTo>
                    <a:pt x="32" y="6"/>
                  </a:lnTo>
                  <a:lnTo>
                    <a:pt x="32" y="6"/>
                  </a:lnTo>
                  <a:lnTo>
                    <a:pt x="48" y="2"/>
                  </a:lnTo>
                  <a:lnTo>
                    <a:pt x="58" y="0"/>
                  </a:lnTo>
                  <a:lnTo>
                    <a:pt x="60" y="16"/>
                  </a:lnTo>
                  <a:lnTo>
                    <a:pt x="60" y="16"/>
                  </a:lnTo>
                  <a:lnTo>
                    <a:pt x="50" y="16"/>
                  </a:lnTo>
                  <a:lnTo>
                    <a:pt x="38" y="20"/>
                  </a:lnTo>
                  <a:lnTo>
                    <a:pt x="38" y="20"/>
                  </a:lnTo>
                  <a:lnTo>
                    <a:pt x="28" y="26"/>
                  </a:lnTo>
                  <a:lnTo>
                    <a:pt x="26" y="30"/>
                  </a:lnTo>
                  <a:lnTo>
                    <a:pt x="24" y="34"/>
                  </a:lnTo>
                  <a:lnTo>
                    <a:pt x="22" y="44"/>
                  </a:lnTo>
                  <a:lnTo>
                    <a:pt x="26" y="54"/>
                  </a:lnTo>
                  <a:lnTo>
                    <a:pt x="26" y="54"/>
                  </a:lnTo>
                  <a:lnTo>
                    <a:pt x="32" y="66"/>
                  </a:lnTo>
                  <a:lnTo>
                    <a:pt x="36" y="74"/>
                  </a:lnTo>
                  <a:lnTo>
                    <a:pt x="68" y="62"/>
                  </a:lnTo>
                  <a:lnTo>
                    <a:pt x="74" y="74"/>
                  </a:lnTo>
                  <a:lnTo>
                    <a:pt x="44" y="86"/>
                  </a:lnTo>
                  <a:lnTo>
                    <a:pt x="44" y="86"/>
                  </a:lnTo>
                  <a:lnTo>
                    <a:pt x="50" y="98"/>
                  </a:lnTo>
                  <a:lnTo>
                    <a:pt x="52" y="110"/>
                  </a:lnTo>
                  <a:lnTo>
                    <a:pt x="52" y="110"/>
                  </a:lnTo>
                  <a:lnTo>
                    <a:pt x="52" y="116"/>
                  </a:lnTo>
                  <a:lnTo>
                    <a:pt x="52" y="124"/>
                  </a:lnTo>
                  <a:lnTo>
                    <a:pt x="46" y="138"/>
                  </a:lnTo>
                  <a:lnTo>
                    <a:pt x="46" y="138"/>
                  </a:lnTo>
                  <a:lnTo>
                    <a:pt x="110" y="110"/>
                  </a:lnTo>
                  <a:lnTo>
                    <a:pt x="116" y="126"/>
                  </a:lnTo>
                  <a:lnTo>
                    <a:pt x="2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4" name="Group 73"/>
          <p:cNvGrpSpPr/>
          <p:nvPr/>
        </p:nvGrpSpPr>
        <p:grpSpPr>
          <a:xfrm>
            <a:off x="3534179" y="2635507"/>
            <a:ext cx="371475" cy="371590"/>
            <a:chOff x="3534179" y="2635507"/>
            <a:chExt cx="371475" cy="371590"/>
          </a:xfrm>
        </p:grpSpPr>
        <p:sp>
          <p:nvSpPr>
            <p:cNvPr id="134" name="Freeform 24"/>
            <p:cNvSpPr>
              <a:spLocks/>
            </p:cNvSpPr>
            <p:nvPr/>
          </p:nvSpPr>
          <p:spPr bwMode="auto">
            <a:xfrm>
              <a:off x="3534179" y="2635507"/>
              <a:ext cx="371475" cy="371590"/>
            </a:xfrm>
            <a:custGeom>
              <a:avLst/>
              <a:gdLst>
                <a:gd name="T0" fmla="*/ 174 w 234"/>
                <a:gd name="T1" fmla="*/ 16 h 234"/>
                <a:gd name="T2" fmla="*/ 174 w 234"/>
                <a:gd name="T3" fmla="*/ 16 h 234"/>
                <a:gd name="T4" fmla="*/ 164 w 234"/>
                <a:gd name="T5" fmla="*/ 10 h 234"/>
                <a:gd name="T6" fmla="*/ 152 w 234"/>
                <a:gd name="T7" fmla="*/ 6 h 234"/>
                <a:gd name="T8" fmla="*/ 130 w 234"/>
                <a:gd name="T9" fmla="*/ 0 h 234"/>
                <a:gd name="T10" fmla="*/ 108 w 234"/>
                <a:gd name="T11" fmla="*/ 0 h 234"/>
                <a:gd name="T12" fmla="*/ 86 w 234"/>
                <a:gd name="T13" fmla="*/ 4 h 234"/>
                <a:gd name="T14" fmla="*/ 64 w 234"/>
                <a:gd name="T15" fmla="*/ 12 h 234"/>
                <a:gd name="T16" fmla="*/ 46 w 234"/>
                <a:gd name="T17" fmla="*/ 24 h 234"/>
                <a:gd name="T18" fmla="*/ 28 w 234"/>
                <a:gd name="T19" fmla="*/ 40 h 234"/>
                <a:gd name="T20" fmla="*/ 22 w 234"/>
                <a:gd name="T21" fmla="*/ 50 h 234"/>
                <a:gd name="T22" fmla="*/ 16 w 234"/>
                <a:gd name="T23" fmla="*/ 60 h 234"/>
                <a:gd name="T24" fmla="*/ 16 w 234"/>
                <a:gd name="T25" fmla="*/ 60 h 234"/>
                <a:gd name="T26" fmla="*/ 10 w 234"/>
                <a:gd name="T27" fmla="*/ 70 h 234"/>
                <a:gd name="T28" fmla="*/ 6 w 234"/>
                <a:gd name="T29" fmla="*/ 82 h 234"/>
                <a:gd name="T30" fmla="*/ 0 w 234"/>
                <a:gd name="T31" fmla="*/ 104 h 234"/>
                <a:gd name="T32" fmla="*/ 0 w 234"/>
                <a:gd name="T33" fmla="*/ 126 h 234"/>
                <a:gd name="T34" fmla="*/ 4 w 234"/>
                <a:gd name="T35" fmla="*/ 148 h 234"/>
                <a:gd name="T36" fmla="*/ 12 w 234"/>
                <a:gd name="T37" fmla="*/ 170 h 234"/>
                <a:gd name="T38" fmla="*/ 24 w 234"/>
                <a:gd name="T39" fmla="*/ 188 h 234"/>
                <a:gd name="T40" fmla="*/ 40 w 234"/>
                <a:gd name="T41" fmla="*/ 204 h 234"/>
                <a:gd name="T42" fmla="*/ 50 w 234"/>
                <a:gd name="T43" fmla="*/ 212 h 234"/>
                <a:gd name="T44" fmla="*/ 60 w 234"/>
                <a:gd name="T45" fmla="*/ 218 h 234"/>
                <a:gd name="T46" fmla="*/ 60 w 234"/>
                <a:gd name="T47" fmla="*/ 218 h 234"/>
                <a:gd name="T48" fmla="*/ 70 w 234"/>
                <a:gd name="T49" fmla="*/ 224 h 234"/>
                <a:gd name="T50" fmla="*/ 82 w 234"/>
                <a:gd name="T51" fmla="*/ 228 h 234"/>
                <a:gd name="T52" fmla="*/ 104 w 234"/>
                <a:gd name="T53" fmla="*/ 232 h 234"/>
                <a:gd name="T54" fmla="*/ 126 w 234"/>
                <a:gd name="T55" fmla="*/ 234 h 234"/>
                <a:gd name="T56" fmla="*/ 148 w 234"/>
                <a:gd name="T57" fmla="*/ 230 h 234"/>
                <a:gd name="T58" fmla="*/ 170 w 234"/>
                <a:gd name="T59" fmla="*/ 222 h 234"/>
                <a:gd name="T60" fmla="*/ 188 w 234"/>
                <a:gd name="T61" fmla="*/ 210 h 234"/>
                <a:gd name="T62" fmla="*/ 206 w 234"/>
                <a:gd name="T63" fmla="*/ 194 h 234"/>
                <a:gd name="T64" fmla="*/ 212 w 234"/>
                <a:gd name="T65" fmla="*/ 184 h 234"/>
                <a:gd name="T66" fmla="*/ 218 w 234"/>
                <a:gd name="T67" fmla="*/ 174 h 234"/>
                <a:gd name="T68" fmla="*/ 218 w 234"/>
                <a:gd name="T69" fmla="*/ 174 h 234"/>
                <a:gd name="T70" fmla="*/ 224 w 234"/>
                <a:gd name="T71" fmla="*/ 164 h 234"/>
                <a:gd name="T72" fmla="*/ 228 w 234"/>
                <a:gd name="T73" fmla="*/ 152 h 234"/>
                <a:gd name="T74" fmla="*/ 232 w 234"/>
                <a:gd name="T75" fmla="*/ 130 h 234"/>
                <a:gd name="T76" fmla="*/ 234 w 234"/>
                <a:gd name="T77" fmla="*/ 108 h 234"/>
                <a:gd name="T78" fmla="*/ 230 w 234"/>
                <a:gd name="T79" fmla="*/ 86 h 234"/>
                <a:gd name="T80" fmla="*/ 222 w 234"/>
                <a:gd name="T81" fmla="*/ 64 h 234"/>
                <a:gd name="T82" fmla="*/ 210 w 234"/>
                <a:gd name="T83" fmla="*/ 46 h 234"/>
                <a:gd name="T84" fmla="*/ 194 w 234"/>
                <a:gd name="T85" fmla="*/ 28 h 234"/>
                <a:gd name="T86" fmla="*/ 184 w 234"/>
                <a:gd name="T87" fmla="*/ 22 h 234"/>
                <a:gd name="T88" fmla="*/ 174 w 234"/>
                <a:gd name="T89" fmla="*/ 1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4" h="234">
                  <a:moveTo>
                    <a:pt x="174" y="16"/>
                  </a:moveTo>
                  <a:lnTo>
                    <a:pt x="174" y="16"/>
                  </a:lnTo>
                  <a:lnTo>
                    <a:pt x="164" y="10"/>
                  </a:lnTo>
                  <a:lnTo>
                    <a:pt x="152" y="6"/>
                  </a:lnTo>
                  <a:lnTo>
                    <a:pt x="130" y="0"/>
                  </a:lnTo>
                  <a:lnTo>
                    <a:pt x="108" y="0"/>
                  </a:lnTo>
                  <a:lnTo>
                    <a:pt x="86" y="4"/>
                  </a:lnTo>
                  <a:lnTo>
                    <a:pt x="64" y="12"/>
                  </a:lnTo>
                  <a:lnTo>
                    <a:pt x="46" y="24"/>
                  </a:lnTo>
                  <a:lnTo>
                    <a:pt x="28" y="40"/>
                  </a:lnTo>
                  <a:lnTo>
                    <a:pt x="22" y="50"/>
                  </a:lnTo>
                  <a:lnTo>
                    <a:pt x="16" y="60"/>
                  </a:lnTo>
                  <a:lnTo>
                    <a:pt x="16" y="60"/>
                  </a:lnTo>
                  <a:lnTo>
                    <a:pt x="10" y="70"/>
                  </a:lnTo>
                  <a:lnTo>
                    <a:pt x="6" y="82"/>
                  </a:lnTo>
                  <a:lnTo>
                    <a:pt x="0" y="104"/>
                  </a:lnTo>
                  <a:lnTo>
                    <a:pt x="0" y="126"/>
                  </a:lnTo>
                  <a:lnTo>
                    <a:pt x="4" y="148"/>
                  </a:lnTo>
                  <a:lnTo>
                    <a:pt x="12" y="170"/>
                  </a:lnTo>
                  <a:lnTo>
                    <a:pt x="24" y="188"/>
                  </a:lnTo>
                  <a:lnTo>
                    <a:pt x="40" y="204"/>
                  </a:lnTo>
                  <a:lnTo>
                    <a:pt x="50" y="212"/>
                  </a:lnTo>
                  <a:lnTo>
                    <a:pt x="60" y="218"/>
                  </a:lnTo>
                  <a:lnTo>
                    <a:pt x="60" y="218"/>
                  </a:lnTo>
                  <a:lnTo>
                    <a:pt x="70" y="224"/>
                  </a:lnTo>
                  <a:lnTo>
                    <a:pt x="82" y="228"/>
                  </a:lnTo>
                  <a:lnTo>
                    <a:pt x="104" y="232"/>
                  </a:lnTo>
                  <a:lnTo>
                    <a:pt x="126" y="234"/>
                  </a:lnTo>
                  <a:lnTo>
                    <a:pt x="148" y="230"/>
                  </a:lnTo>
                  <a:lnTo>
                    <a:pt x="170" y="222"/>
                  </a:lnTo>
                  <a:lnTo>
                    <a:pt x="188" y="210"/>
                  </a:lnTo>
                  <a:lnTo>
                    <a:pt x="206" y="194"/>
                  </a:lnTo>
                  <a:lnTo>
                    <a:pt x="212" y="184"/>
                  </a:lnTo>
                  <a:lnTo>
                    <a:pt x="218" y="174"/>
                  </a:lnTo>
                  <a:lnTo>
                    <a:pt x="218" y="174"/>
                  </a:lnTo>
                  <a:lnTo>
                    <a:pt x="224" y="164"/>
                  </a:lnTo>
                  <a:lnTo>
                    <a:pt x="228" y="152"/>
                  </a:lnTo>
                  <a:lnTo>
                    <a:pt x="232" y="130"/>
                  </a:lnTo>
                  <a:lnTo>
                    <a:pt x="234" y="108"/>
                  </a:lnTo>
                  <a:lnTo>
                    <a:pt x="230" y="86"/>
                  </a:lnTo>
                  <a:lnTo>
                    <a:pt x="222" y="64"/>
                  </a:lnTo>
                  <a:lnTo>
                    <a:pt x="210" y="46"/>
                  </a:lnTo>
                  <a:lnTo>
                    <a:pt x="194" y="28"/>
                  </a:lnTo>
                  <a:lnTo>
                    <a:pt x="184" y="22"/>
                  </a:lnTo>
                  <a:lnTo>
                    <a:pt x="174" y="16"/>
                  </a:lnTo>
                  <a:close/>
                </a:path>
              </a:pathLst>
            </a:custGeom>
            <a:solidFill>
              <a:srgbClr val="FFB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Freeform 26"/>
            <p:cNvSpPr>
              <a:spLocks/>
            </p:cNvSpPr>
            <p:nvPr/>
          </p:nvSpPr>
          <p:spPr bwMode="auto">
            <a:xfrm>
              <a:off x="3604029" y="2708555"/>
              <a:ext cx="219075" cy="241375"/>
            </a:xfrm>
            <a:custGeom>
              <a:avLst/>
              <a:gdLst>
                <a:gd name="T0" fmla="*/ 0 w 138"/>
                <a:gd name="T1" fmla="*/ 116 h 152"/>
                <a:gd name="T2" fmla="*/ 4 w 138"/>
                <a:gd name="T3" fmla="*/ 106 h 152"/>
                <a:gd name="T4" fmla="*/ 4 w 138"/>
                <a:gd name="T5" fmla="*/ 106 h 152"/>
                <a:gd name="T6" fmla="*/ 18 w 138"/>
                <a:gd name="T7" fmla="*/ 104 h 152"/>
                <a:gd name="T8" fmla="*/ 30 w 138"/>
                <a:gd name="T9" fmla="*/ 98 h 152"/>
                <a:gd name="T10" fmla="*/ 38 w 138"/>
                <a:gd name="T11" fmla="*/ 90 h 152"/>
                <a:gd name="T12" fmla="*/ 44 w 138"/>
                <a:gd name="T13" fmla="*/ 80 h 152"/>
                <a:gd name="T14" fmla="*/ 44 w 138"/>
                <a:gd name="T15" fmla="*/ 80 h 152"/>
                <a:gd name="T16" fmla="*/ 48 w 138"/>
                <a:gd name="T17" fmla="*/ 64 h 152"/>
                <a:gd name="T18" fmla="*/ 26 w 138"/>
                <a:gd name="T19" fmla="*/ 56 h 152"/>
                <a:gd name="T20" fmla="*/ 32 w 138"/>
                <a:gd name="T21" fmla="*/ 44 h 152"/>
                <a:gd name="T22" fmla="*/ 52 w 138"/>
                <a:gd name="T23" fmla="*/ 52 h 152"/>
                <a:gd name="T24" fmla="*/ 52 w 138"/>
                <a:gd name="T25" fmla="*/ 52 h 152"/>
                <a:gd name="T26" fmla="*/ 54 w 138"/>
                <a:gd name="T27" fmla="*/ 40 h 152"/>
                <a:gd name="T28" fmla="*/ 58 w 138"/>
                <a:gd name="T29" fmla="*/ 28 h 152"/>
                <a:gd name="T30" fmla="*/ 58 w 138"/>
                <a:gd name="T31" fmla="*/ 28 h 152"/>
                <a:gd name="T32" fmla="*/ 62 w 138"/>
                <a:gd name="T33" fmla="*/ 20 h 152"/>
                <a:gd name="T34" fmla="*/ 68 w 138"/>
                <a:gd name="T35" fmla="*/ 12 h 152"/>
                <a:gd name="T36" fmla="*/ 74 w 138"/>
                <a:gd name="T37" fmla="*/ 8 h 152"/>
                <a:gd name="T38" fmla="*/ 82 w 138"/>
                <a:gd name="T39" fmla="*/ 4 h 152"/>
                <a:gd name="T40" fmla="*/ 90 w 138"/>
                <a:gd name="T41" fmla="*/ 2 h 152"/>
                <a:gd name="T42" fmla="*/ 98 w 138"/>
                <a:gd name="T43" fmla="*/ 0 h 152"/>
                <a:gd name="T44" fmla="*/ 108 w 138"/>
                <a:gd name="T45" fmla="*/ 2 h 152"/>
                <a:gd name="T46" fmla="*/ 116 w 138"/>
                <a:gd name="T47" fmla="*/ 4 h 152"/>
                <a:gd name="T48" fmla="*/ 116 w 138"/>
                <a:gd name="T49" fmla="*/ 4 h 152"/>
                <a:gd name="T50" fmla="*/ 130 w 138"/>
                <a:gd name="T51" fmla="*/ 12 h 152"/>
                <a:gd name="T52" fmla="*/ 138 w 138"/>
                <a:gd name="T53" fmla="*/ 18 h 152"/>
                <a:gd name="T54" fmla="*/ 130 w 138"/>
                <a:gd name="T55" fmla="*/ 30 h 152"/>
                <a:gd name="T56" fmla="*/ 130 w 138"/>
                <a:gd name="T57" fmla="*/ 30 h 152"/>
                <a:gd name="T58" fmla="*/ 122 w 138"/>
                <a:gd name="T59" fmla="*/ 24 h 152"/>
                <a:gd name="T60" fmla="*/ 110 w 138"/>
                <a:gd name="T61" fmla="*/ 18 h 152"/>
                <a:gd name="T62" fmla="*/ 110 w 138"/>
                <a:gd name="T63" fmla="*/ 18 h 152"/>
                <a:gd name="T64" fmla="*/ 104 w 138"/>
                <a:gd name="T65" fmla="*/ 18 h 152"/>
                <a:gd name="T66" fmla="*/ 98 w 138"/>
                <a:gd name="T67" fmla="*/ 16 h 152"/>
                <a:gd name="T68" fmla="*/ 94 w 138"/>
                <a:gd name="T69" fmla="*/ 18 h 152"/>
                <a:gd name="T70" fmla="*/ 90 w 138"/>
                <a:gd name="T71" fmla="*/ 20 h 152"/>
                <a:gd name="T72" fmla="*/ 82 w 138"/>
                <a:gd name="T73" fmla="*/ 26 h 152"/>
                <a:gd name="T74" fmla="*/ 76 w 138"/>
                <a:gd name="T75" fmla="*/ 36 h 152"/>
                <a:gd name="T76" fmla="*/ 76 w 138"/>
                <a:gd name="T77" fmla="*/ 36 h 152"/>
                <a:gd name="T78" fmla="*/ 72 w 138"/>
                <a:gd name="T79" fmla="*/ 48 h 152"/>
                <a:gd name="T80" fmla="*/ 70 w 138"/>
                <a:gd name="T81" fmla="*/ 58 h 152"/>
                <a:gd name="T82" fmla="*/ 102 w 138"/>
                <a:gd name="T83" fmla="*/ 70 h 152"/>
                <a:gd name="T84" fmla="*/ 98 w 138"/>
                <a:gd name="T85" fmla="*/ 84 h 152"/>
                <a:gd name="T86" fmla="*/ 66 w 138"/>
                <a:gd name="T87" fmla="*/ 72 h 152"/>
                <a:gd name="T88" fmla="*/ 66 w 138"/>
                <a:gd name="T89" fmla="*/ 72 h 152"/>
                <a:gd name="T90" fmla="*/ 62 w 138"/>
                <a:gd name="T91" fmla="*/ 84 h 152"/>
                <a:gd name="T92" fmla="*/ 58 w 138"/>
                <a:gd name="T93" fmla="*/ 94 h 152"/>
                <a:gd name="T94" fmla="*/ 58 w 138"/>
                <a:gd name="T95" fmla="*/ 94 h 152"/>
                <a:gd name="T96" fmla="*/ 52 w 138"/>
                <a:gd name="T97" fmla="*/ 100 h 152"/>
                <a:gd name="T98" fmla="*/ 46 w 138"/>
                <a:gd name="T99" fmla="*/ 104 h 152"/>
                <a:gd name="T100" fmla="*/ 34 w 138"/>
                <a:gd name="T101" fmla="*/ 112 h 152"/>
                <a:gd name="T102" fmla="*/ 32 w 138"/>
                <a:gd name="T103" fmla="*/ 112 h 152"/>
                <a:gd name="T104" fmla="*/ 100 w 138"/>
                <a:gd name="T105" fmla="*/ 138 h 152"/>
                <a:gd name="T106" fmla="*/ 94 w 138"/>
                <a:gd name="T107" fmla="*/ 152 h 152"/>
                <a:gd name="T108" fmla="*/ 0 w 138"/>
                <a:gd name="T109" fmla="*/ 11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 h="152">
                  <a:moveTo>
                    <a:pt x="0" y="116"/>
                  </a:moveTo>
                  <a:lnTo>
                    <a:pt x="4" y="106"/>
                  </a:lnTo>
                  <a:lnTo>
                    <a:pt x="4" y="106"/>
                  </a:lnTo>
                  <a:lnTo>
                    <a:pt x="18" y="104"/>
                  </a:lnTo>
                  <a:lnTo>
                    <a:pt x="30" y="98"/>
                  </a:lnTo>
                  <a:lnTo>
                    <a:pt x="38" y="90"/>
                  </a:lnTo>
                  <a:lnTo>
                    <a:pt x="44" y="80"/>
                  </a:lnTo>
                  <a:lnTo>
                    <a:pt x="44" y="80"/>
                  </a:lnTo>
                  <a:lnTo>
                    <a:pt x="48" y="64"/>
                  </a:lnTo>
                  <a:lnTo>
                    <a:pt x="26" y="56"/>
                  </a:lnTo>
                  <a:lnTo>
                    <a:pt x="32" y="44"/>
                  </a:lnTo>
                  <a:lnTo>
                    <a:pt x="52" y="52"/>
                  </a:lnTo>
                  <a:lnTo>
                    <a:pt x="52" y="52"/>
                  </a:lnTo>
                  <a:lnTo>
                    <a:pt x="54" y="40"/>
                  </a:lnTo>
                  <a:lnTo>
                    <a:pt x="58" y="28"/>
                  </a:lnTo>
                  <a:lnTo>
                    <a:pt x="58" y="28"/>
                  </a:lnTo>
                  <a:lnTo>
                    <a:pt x="62" y="20"/>
                  </a:lnTo>
                  <a:lnTo>
                    <a:pt x="68" y="12"/>
                  </a:lnTo>
                  <a:lnTo>
                    <a:pt x="74" y="8"/>
                  </a:lnTo>
                  <a:lnTo>
                    <a:pt x="82" y="4"/>
                  </a:lnTo>
                  <a:lnTo>
                    <a:pt x="90" y="2"/>
                  </a:lnTo>
                  <a:lnTo>
                    <a:pt x="98" y="0"/>
                  </a:lnTo>
                  <a:lnTo>
                    <a:pt x="108" y="2"/>
                  </a:lnTo>
                  <a:lnTo>
                    <a:pt x="116" y="4"/>
                  </a:lnTo>
                  <a:lnTo>
                    <a:pt x="116" y="4"/>
                  </a:lnTo>
                  <a:lnTo>
                    <a:pt x="130" y="12"/>
                  </a:lnTo>
                  <a:lnTo>
                    <a:pt x="138" y="18"/>
                  </a:lnTo>
                  <a:lnTo>
                    <a:pt x="130" y="30"/>
                  </a:lnTo>
                  <a:lnTo>
                    <a:pt x="130" y="30"/>
                  </a:lnTo>
                  <a:lnTo>
                    <a:pt x="122" y="24"/>
                  </a:lnTo>
                  <a:lnTo>
                    <a:pt x="110" y="18"/>
                  </a:lnTo>
                  <a:lnTo>
                    <a:pt x="110" y="18"/>
                  </a:lnTo>
                  <a:lnTo>
                    <a:pt x="104" y="18"/>
                  </a:lnTo>
                  <a:lnTo>
                    <a:pt x="98" y="16"/>
                  </a:lnTo>
                  <a:lnTo>
                    <a:pt x="94" y="18"/>
                  </a:lnTo>
                  <a:lnTo>
                    <a:pt x="90" y="20"/>
                  </a:lnTo>
                  <a:lnTo>
                    <a:pt x="82" y="26"/>
                  </a:lnTo>
                  <a:lnTo>
                    <a:pt x="76" y="36"/>
                  </a:lnTo>
                  <a:lnTo>
                    <a:pt x="76" y="36"/>
                  </a:lnTo>
                  <a:lnTo>
                    <a:pt x="72" y="48"/>
                  </a:lnTo>
                  <a:lnTo>
                    <a:pt x="70" y="58"/>
                  </a:lnTo>
                  <a:lnTo>
                    <a:pt x="102" y="70"/>
                  </a:lnTo>
                  <a:lnTo>
                    <a:pt x="98" y="84"/>
                  </a:lnTo>
                  <a:lnTo>
                    <a:pt x="66" y="72"/>
                  </a:lnTo>
                  <a:lnTo>
                    <a:pt x="66" y="72"/>
                  </a:lnTo>
                  <a:lnTo>
                    <a:pt x="62" y="84"/>
                  </a:lnTo>
                  <a:lnTo>
                    <a:pt x="58" y="94"/>
                  </a:lnTo>
                  <a:lnTo>
                    <a:pt x="58" y="94"/>
                  </a:lnTo>
                  <a:lnTo>
                    <a:pt x="52" y="100"/>
                  </a:lnTo>
                  <a:lnTo>
                    <a:pt x="46" y="104"/>
                  </a:lnTo>
                  <a:lnTo>
                    <a:pt x="34" y="112"/>
                  </a:lnTo>
                  <a:lnTo>
                    <a:pt x="32" y="112"/>
                  </a:lnTo>
                  <a:lnTo>
                    <a:pt x="100" y="138"/>
                  </a:lnTo>
                  <a:lnTo>
                    <a:pt x="94" y="152"/>
                  </a:lnTo>
                  <a:lnTo>
                    <a:pt x="0"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17" name="Group 116"/>
          <p:cNvGrpSpPr/>
          <p:nvPr/>
        </p:nvGrpSpPr>
        <p:grpSpPr>
          <a:xfrm>
            <a:off x="5013088" y="3609993"/>
            <a:ext cx="371475" cy="371590"/>
            <a:chOff x="4994275" y="1236663"/>
            <a:chExt cx="371475" cy="371475"/>
          </a:xfrm>
        </p:grpSpPr>
        <p:sp>
          <p:nvSpPr>
            <p:cNvPr id="118" name="Freeform 24"/>
            <p:cNvSpPr>
              <a:spLocks/>
            </p:cNvSpPr>
            <p:nvPr/>
          </p:nvSpPr>
          <p:spPr bwMode="auto">
            <a:xfrm>
              <a:off x="4994275" y="1236663"/>
              <a:ext cx="371475" cy="371475"/>
            </a:xfrm>
            <a:custGeom>
              <a:avLst/>
              <a:gdLst>
                <a:gd name="T0" fmla="*/ 174 w 234"/>
                <a:gd name="T1" fmla="*/ 16 h 234"/>
                <a:gd name="T2" fmla="*/ 174 w 234"/>
                <a:gd name="T3" fmla="*/ 16 h 234"/>
                <a:gd name="T4" fmla="*/ 164 w 234"/>
                <a:gd name="T5" fmla="*/ 10 h 234"/>
                <a:gd name="T6" fmla="*/ 152 w 234"/>
                <a:gd name="T7" fmla="*/ 6 h 234"/>
                <a:gd name="T8" fmla="*/ 130 w 234"/>
                <a:gd name="T9" fmla="*/ 0 h 234"/>
                <a:gd name="T10" fmla="*/ 108 w 234"/>
                <a:gd name="T11" fmla="*/ 0 h 234"/>
                <a:gd name="T12" fmla="*/ 86 w 234"/>
                <a:gd name="T13" fmla="*/ 4 h 234"/>
                <a:gd name="T14" fmla="*/ 64 w 234"/>
                <a:gd name="T15" fmla="*/ 12 h 234"/>
                <a:gd name="T16" fmla="*/ 46 w 234"/>
                <a:gd name="T17" fmla="*/ 24 h 234"/>
                <a:gd name="T18" fmla="*/ 28 w 234"/>
                <a:gd name="T19" fmla="*/ 40 h 234"/>
                <a:gd name="T20" fmla="*/ 22 w 234"/>
                <a:gd name="T21" fmla="*/ 50 h 234"/>
                <a:gd name="T22" fmla="*/ 16 w 234"/>
                <a:gd name="T23" fmla="*/ 60 h 234"/>
                <a:gd name="T24" fmla="*/ 16 w 234"/>
                <a:gd name="T25" fmla="*/ 60 h 234"/>
                <a:gd name="T26" fmla="*/ 10 w 234"/>
                <a:gd name="T27" fmla="*/ 70 h 234"/>
                <a:gd name="T28" fmla="*/ 6 w 234"/>
                <a:gd name="T29" fmla="*/ 82 h 234"/>
                <a:gd name="T30" fmla="*/ 0 w 234"/>
                <a:gd name="T31" fmla="*/ 104 h 234"/>
                <a:gd name="T32" fmla="*/ 0 w 234"/>
                <a:gd name="T33" fmla="*/ 126 h 234"/>
                <a:gd name="T34" fmla="*/ 4 w 234"/>
                <a:gd name="T35" fmla="*/ 148 h 234"/>
                <a:gd name="T36" fmla="*/ 12 w 234"/>
                <a:gd name="T37" fmla="*/ 170 h 234"/>
                <a:gd name="T38" fmla="*/ 24 w 234"/>
                <a:gd name="T39" fmla="*/ 188 h 234"/>
                <a:gd name="T40" fmla="*/ 40 w 234"/>
                <a:gd name="T41" fmla="*/ 204 h 234"/>
                <a:gd name="T42" fmla="*/ 50 w 234"/>
                <a:gd name="T43" fmla="*/ 212 h 234"/>
                <a:gd name="T44" fmla="*/ 60 w 234"/>
                <a:gd name="T45" fmla="*/ 218 h 234"/>
                <a:gd name="T46" fmla="*/ 60 w 234"/>
                <a:gd name="T47" fmla="*/ 218 h 234"/>
                <a:gd name="T48" fmla="*/ 70 w 234"/>
                <a:gd name="T49" fmla="*/ 224 h 234"/>
                <a:gd name="T50" fmla="*/ 82 w 234"/>
                <a:gd name="T51" fmla="*/ 228 h 234"/>
                <a:gd name="T52" fmla="*/ 104 w 234"/>
                <a:gd name="T53" fmla="*/ 232 h 234"/>
                <a:gd name="T54" fmla="*/ 126 w 234"/>
                <a:gd name="T55" fmla="*/ 234 h 234"/>
                <a:gd name="T56" fmla="*/ 148 w 234"/>
                <a:gd name="T57" fmla="*/ 230 h 234"/>
                <a:gd name="T58" fmla="*/ 170 w 234"/>
                <a:gd name="T59" fmla="*/ 222 h 234"/>
                <a:gd name="T60" fmla="*/ 188 w 234"/>
                <a:gd name="T61" fmla="*/ 210 h 234"/>
                <a:gd name="T62" fmla="*/ 206 w 234"/>
                <a:gd name="T63" fmla="*/ 194 h 234"/>
                <a:gd name="T64" fmla="*/ 212 w 234"/>
                <a:gd name="T65" fmla="*/ 184 h 234"/>
                <a:gd name="T66" fmla="*/ 218 w 234"/>
                <a:gd name="T67" fmla="*/ 174 h 234"/>
                <a:gd name="T68" fmla="*/ 218 w 234"/>
                <a:gd name="T69" fmla="*/ 174 h 234"/>
                <a:gd name="T70" fmla="*/ 224 w 234"/>
                <a:gd name="T71" fmla="*/ 164 h 234"/>
                <a:gd name="T72" fmla="*/ 228 w 234"/>
                <a:gd name="T73" fmla="*/ 152 h 234"/>
                <a:gd name="T74" fmla="*/ 232 w 234"/>
                <a:gd name="T75" fmla="*/ 130 h 234"/>
                <a:gd name="T76" fmla="*/ 234 w 234"/>
                <a:gd name="T77" fmla="*/ 108 h 234"/>
                <a:gd name="T78" fmla="*/ 230 w 234"/>
                <a:gd name="T79" fmla="*/ 86 h 234"/>
                <a:gd name="T80" fmla="*/ 222 w 234"/>
                <a:gd name="T81" fmla="*/ 64 h 234"/>
                <a:gd name="T82" fmla="*/ 210 w 234"/>
                <a:gd name="T83" fmla="*/ 46 h 234"/>
                <a:gd name="T84" fmla="*/ 194 w 234"/>
                <a:gd name="T85" fmla="*/ 28 h 234"/>
                <a:gd name="T86" fmla="*/ 184 w 234"/>
                <a:gd name="T87" fmla="*/ 22 h 234"/>
                <a:gd name="T88" fmla="*/ 174 w 234"/>
                <a:gd name="T89" fmla="*/ 1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4" h="234">
                  <a:moveTo>
                    <a:pt x="174" y="16"/>
                  </a:moveTo>
                  <a:lnTo>
                    <a:pt x="174" y="16"/>
                  </a:lnTo>
                  <a:lnTo>
                    <a:pt x="164" y="10"/>
                  </a:lnTo>
                  <a:lnTo>
                    <a:pt x="152" y="6"/>
                  </a:lnTo>
                  <a:lnTo>
                    <a:pt x="130" y="0"/>
                  </a:lnTo>
                  <a:lnTo>
                    <a:pt x="108" y="0"/>
                  </a:lnTo>
                  <a:lnTo>
                    <a:pt x="86" y="4"/>
                  </a:lnTo>
                  <a:lnTo>
                    <a:pt x="64" y="12"/>
                  </a:lnTo>
                  <a:lnTo>
                    <a:pt x="46" y="24"/>
                  </a:lnTo>
                  <a:lnTo>
                    <a:pt x="28" y="40"/>
                  </a:lnTo>
                  <a:lnTo>
                    <a:pt x="22" y="50"/>
                  </a:lnTo>
                  <a:lnTo>
                    <a:pt x="16" y="60"/>
                  </a:lnTo>
                  <a:lnTo>
                    <a:pt x="16" y="60"/>
                  </a:lnTo>
                  <a:lnTo>
                    <a:pt x="10" y="70"/>
                  </a:lnTo>
                  <a:lnTo>
                    <a:pt x="6" y="82"/>
                  </a:lnTo>
                  <a:lnTo>
                    <a:pt x="0" y="104"/>
                  </a:lnTo>
                  <a:lnTo>
                    <a:pt x="0" y="126"/>
                  </a:lnTo>
                  <a:lnTo>
                    <a:pt x="4" y="148"/>
                  </a:lnTo>
                  <a:lnTo>
                    <a:pt x="12" y="170"/>
                  </a:lnTo>
                  <a:lnTo>
                    <a:pt x="24" y="188"/>
                  </a:lnTo>
                  <a:lnTo>
                    <a:pt x="40" y="204"/>
                  </a:lnTo>
                  <a:lnTo>
                    <a:pt x="50" y="212"/>
                  </a:lnTo>
                  <a:lnTo>
                    <a:pt x="60" y="218"/>
                  </a:lnTo>
                  <a:lnTo>
                    <a:pt x="60" y="218"/>
                  </a:lnTo>
                  <a:lnTo>
                    <a:pt x="70" y="224"/>
                  </a:lnTo>
                  <a:lnTo>
                    <a:pt x="82" y="228"/>
                  </a:lnTo>
                  <a:lnTo>
                    <a:pt x="104" y="232"/>
                  </a:lnTo>
                  <a:lnTo>
                    <a:pt x="126" y="234"/>
                  </a:lnTo>
                  <a:lnTo>
                    <a:pt x="148" y="230"/>
                  </a:lnTo>
                  <a:lnTo>
                    <a:pt x="170" y="222"/>
                  </a:lnTo>
                  <a:lnTo>
                    <a:pt x="188" y="210"/>
                  </a:lnTo>
                  <a:lnTo>
                    <a:pt x="206" y="194"/>
                  </a:lnTo>
                  <a:lnTo>
                    <a:pt x="212" y="184"/>
                  </a:lnTo>
                  <a:lnTo>
                    <a:pt x="218" y="174"/>
                  </a:lnTo>
                  <a:lnTo>
                    <a:pt x="218" y="174"/>
                  </a:lnTo>
                  <a:lnTo>
                    <a:pt x="224" y="164"/>
                  </a:lnTo>
                  <a:lnTo>
                    <a:pt x="228" y="152"/>
                  </a:lnTo>
                  <a:lnTo>
                    <a:pt x="232" y="130"/>
                  </a:lnTo>
                  <a:lnTo>
                    <a:pt x="234" y="108"/>
                  </a:lnTo>
                  <a:lnTo>
                    <a:pt x="230" y="86"/>
                  </a:lnTo>
                  <a:lnTo>
                    <a:pt x="222" y="64"/>
                  </a:lnTo>
                  <a:lnTo>
                    <a:pt x="210" y="46"/>
                  </a:lnTo>
                  <a:lnTo>
                    <a:pt x="194" y="28"/>
                  </a:lnTo>
                  <a:lnTo>
                    <a:pt x="184" y="22"/>
                  </a:lnTo>
                  <a:lnTo>
                    <a:pt x="174" y="16"/>
                  </a:lnTo>
                  <a:close/>
                </a:path>
              </a:pathLst>
            </a:custGeom>
            <a:solidFill>
              <a:srgbClr val="FFB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26"/>
            <p:cNvSpPr>
              <a:spLocks/>
            </p:cNvSpPr>
            <p:nvPr/>
          </p:nvSpPr>
          <p:spPr bwMode="auto">
            <a:xfrm>
              <a:off x="5064125" y="1309688"/>
              <a:ext cx="219075" cy="241300"/>
            </a:xfrm>
            <a:custGeom>
              <a:avLst/>
              <a:gdLst>
                <a:gd name="T0" fmla="*/ 0 w 138"/>
                <a:gd name="T1" fmla="*/ 116 h 152"/>
                <a:gd name="T2" fmla="*/ 4 w 138"/>
                <a:gd name="T3" fmla="*/ 106 h 152"/>
                <a:gd name="T4" fmla="*/ 4 w 138"/>
                <a:gd name="T5" fmla="*/ 106 h 152"/>
                <a:gd name="T6" fmla="*/ 18 w 138"/>
                <a:gd name="T7" fmla="*/ 104 h 152"/>
                <a:gd name="T8" fmla="*/ 30 w 138"/>
                <a:gd name="T9" fmla="*/ 98 h 152"/>
                <a:gd name="T10" fmla="*/ 38 w 138"/>
                <a:gd name="T11" fmla="*/ 90 h 152"/>
                <a:gd name="T12" fmla="*/ 44 w 138"/>
                <a:gd name="T13" fmla="*/ 80 h 152"/>
                <a:gd name="T14" fmla="*/ 44 w 138"/>
                <a:gd name="T15" fmla="*/ 80 h 152"/>
                <a:gd name="T16" fmla="*/ 48 w 138"/>
                <a:gd name="T17" fmla="*/ 64 h 152"/>
                <a:gd name="T18" fmla="*/ 26 w 138"/>
                <a:gd name="T19" fmla="*/ 56 h 152"/>
                <a:gd name="T20" fmla="*/ 32 w 138"/>
                <a:gd name="T21" fmla="*/ 44 h 152"/>
                <a:gd name="T22" fmla="*/ 52 w 138"/>
                <a:gd name="T23" fmla="*/ 52 h 152"/>
                <a:gd name="T24" fmla="*/ 52 w 138"/>
                <a:gd name="T25" fmla="*/ 52 h 152"/>
                <a:gd name="T26" fmla="*/ 54 w 138"/>
                <a:gd name="T27" fmla="*/ 40 h 152"/>
                <a:gd name="T28" fmla="*/ 58 w 138"/>
                <a:gd name="T29" fmla="*/ 28 h 152"/>
                <a:gd name="T30" fmla="*/ 58 w 138"/>
                <a:gd name="T31" fmla="*/ 28 h 152"/>
                <a:gd name="T32" fmla="*/ 62 w 138"/>
                <a:gd name="T33" fmla="*/ 20 h 152"/>
                <a:gd name="T34" fmla="*/ 68 w 138"/>
                <a:gd name="T35" fmla="*/ 12 h 152"/>
                <a:gd name="T36" fmla="*/ 74 w 138"/>
                <a:gd name="T37" fmla="*/ 8 h 152"/>
                <a:gd name="T38" fmla="*/ 82 w 138"/>
                <a:gd name="T39" fmla="*/ 4 h 152"/>
                <a:gd name="T40" fmla="*/ 90 w 138"/>
                <a:gd name="T41" fmla="*/ 2 h 152"/>
                <a:gd name="T42" fmla="*/ 98 w 138"/>
                <a:gd name="T43" fmla="*/ 0 h 152"/>
                <a:gd name="T44" fmla="*/ 108 w 138"/>
                <a:gd name="T45" fmla="*/ 2 h 152"/>
                <a:gd name="T46" fmla="*/ 116 w 138"/>
                <a:gd name="T47" fmla="*/ 4 h 152"/>
                <a:gd name="T48" fmla="*/ 116 w 138"/>
                <a:gd name="T49" fmla="*/ 4 h 152"/>
                <a:gd name="T50" fmla="*/ 130 w 138"/>
                <a:gd name="T51" fmla="*/ 12 h 152"/>
                <a:gd name="T52" fmla="*/ 138 w 138"/>
                <a:gd name="T53" fmla="*/ 18 h 152"/>
                <a:gd name="T54" fmla="*/ 130 w 138"/>
                <a:gd name="T55" fmla="*/ 30 h 152"/>
                <a:gd name="T56" fmla="*/ 130 w 138"/>
                <a:gd name="T57" fmla="*/ 30 h 152"/>
                <a:gd name="T58" fmla="*/ 122 w 138"/>
                <a:gd name="T59" fmla="*/ 24 h 152"/>
                <a:gd name="T60" fmla="*/ 110 w 138"/>
                <a:gd name="T61" fmla="*/ 18 h 152"/>
                <a:gd name="T62" fmla="*/ 110 w 138"/>
                <a:gd name="T63" fmla="*/ 18 h 152"/>
                <a:gd name="T64" fmla="*/ 104 w 138"/>
                <a:gd name="T65" fmla="*/ 18 h 152"/>
                <a:gd name="T66" fmla="*/ 98 w 138"/>
                <a:gd name="T67" fmla="*/ 16 h 152"/>
                <a:gd name="T68" fmla="*/ 94 w 138"/>
                <a:gd name="T69" fmla="*/ 18 h 152"/>
                <a:gd name="T70" fmla="*/ 90 w 138"/>
                <a:gd name="T71" fmla="*/ 20 h 152"/>
                <a:gd name="T72" fmla="*/ 82 w 138"/>
                <a:gd name="T73" fmla="*/ 26 h 152"/>
                <a:gd name="T74" fmla="*/ 76 w 138"/>
                <a:gd name="T75" fmla="*/ 36 h 152"/>
                <a:gd name="T76" fmla="*/ 76 w 138"/>
                <a:gd name="T77" fmla="*/ 36 h 152"/>
                <a:gd name="T78" fmla="*/ 72 w 138"/>
                <a:gd name="T79" fmla="*/ 48 h 152"/>
                <a:gd name="T80" fmla="*/ 70 w 138"/>
                <a:gd name="T81" fmla="*/ 58 h 152"/>
                <a:gd name="T82" fmla="*/ 102 w 138"/>
                <a:gd name="T83" fmla="*/ 70 h 152"/>
                <a:gd name="T84" fmla="*/ 98 w 138"/>
                <a:gd name="T85" fmla="*/ 84 h 152"/>
                <a:gd name="T86" fmla="*/ 66 w 138"/>
                <a:gd name="T87" fmla="*/ 72 h 152"/>
                <a:gd name="T88" fmla="*/ 66 w 138"/>
                <a:gd name="T89" fmla="*/ 72 h 152"/>
                <a:gd name="T90" fmla="*/ 62 w 138"/>
                <a:gd name="T91" fmla="*/ 84 h 152"/>
                <a:gd name="T92" fmla="*/ 58 w 138"/>
                <a:gd name="T93" fmla="*/ 94 h 152"/>
                <a:gd name="T94" fmla="*/ 58 w 138"/>
                <a:gd name="T95" fmla="*/ 94 h 152"/>
                <a:gd name="T96" fmla="*/ 52 w 138"/>
                <a:gd name="T97" fmla="*/ 100 h 152"/>
                <a:gd name="T98" fmla="*/ 46 w 138"/>
                <a:gd name="T99" fmla="*/ 104 h 152"/>
                <a:gd name="T100" fmla="*/ 34 w 138"/>
                <a:gd name="T101" fmla="*/ 112 h 152"/>
                <a:gd name="T102" fmla="*/ 32 w 138"/>
                <a:gd name="T103" fmla="*/ 112 h 152"/>
                <a:gd name="T104" fmla="*/ 100 w 138"/>
                <a:gd name="T105" fmla="*/ 138 h 152"/>
                <a:gd name="T106" fmla="*/ 94 w 138"/>
                <a:gd name="T107" fmla="*/ 152 h 152"/>
                <a:gd name="T108" fmla="*/ 0 w 138"/>
                <a:gd name="T109" fmla="*/ 11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 h="152">
                  <a:moveTo>
                    <a:pt x="0" y="116"/>
                  </a:moveTo>
                  <a:lnTo>
                    <a:pt x="4" y="106"/>
                  </a:lnTo>
                  <a:lnTo>
                    <a:pt x="4" y="106"/>
                  </a:lnTo>
                  <a:lnTo>
                    <a:pt x="18" y="104"/>
                  </a:lnTo>
                  <a:lnTo>
                    <a:pt x="30" y="98"/>
                  </a:lnTo>
                  <a:lnTo>
                    <a:pt x="38" y="90"/>
                  </a:lnTo>
                  <a:lnTo>
                    <a:pt x="44" y="80"/>
                  </a:lnTo>
                  <a:lnTo>
                    <a:pt x="44" y="80"/>
                  </a:lnTo>
                  <a:lnTo>
                    <a:pt x="48" y="64"/>
                  </a:lnTo>
                  <a:lnTo>
                    <a:pt x="26" y="56"/>
                  </a:lnTo>
                  <a:lnTo>
                    <a:pt x="32" y="44"/>
                  </a:lnTo>
                  <a:lnTo>
                    <a:pt x="52" y="52"/>
                  </a:lnTo>
                  <a:lnTo>
                    <a:pt x="52" y="52"/>
                  </a:lnTo>
                  <a:lnTo>
                    <a:pt x="54" y="40"/>
                  </a:lnTo>
                  <a:lnTo>
                    <a:pt x="58" y="28"/>
                  </a:lnTo>
                  <a:lnTo>
                    <a:pt x="58" y="28"/>
                  </a:lnTo>
                  <a:lnTo>
                    <a:pt x="62" y="20"/>
                  </a:lnTo>
                  <a:lnTo>
                    <a:pt x="68" y="12"/>
                  </a:lnTo>
                  <a:lnTo>
                    <a:pt x="74" y="8"/>
                  </a:lnTo>
                  <a:lnTo>
                    <a:pt x="82" y="4"/>
                  </a:lnTo>
                  <a:lnTo>
                    <a:pt x="90" y="2"/>
                  </a:lnTo>
                  <a:lnTo>
                    <a:pt x="98" y="0"/>
                  </a:lnTo>
                  <a:lnTo>
                    <a:pt x="108" y="2"/>
                  </a:lnTo>
                  <a:lnTo>
                    <a:pt x="116" y="4"/>
                  </a:lnTo>
                  <a:lnTo>
                    <a:pt x="116" y="4"/>
                  </a:lnTo>
                  <a:lnTo>
                    <a:pt x="130" y="12"/>
                  </a:lnTo>
                  <a:lnTo>
                    <a:pt x="138" y="18"/>
                  </a:lnTo>
                  <a:lnTo>
                    <a:pt x="130" y="30"/>
                  </a:lnTo>
                  <a:lnTo>
                    <a:pt x="130" y="30"/>
                  </a:lnTo>
                  <a:lnTo>
                    <a:pt x="122" y="24"/>
                  </a:lnTo>
                  <a:lnTo>
                    <a:pt x="110" y="18"/>
                  </a:lnTo>
                  <a:lnTo>
                    <a:pt x="110" y="18"/>
                  </a:lnTo>
                  <a:lnTo>
                    <a:pt x="104" y="18"/>
                  </a:lnTo>
                  <a:lnTo>
                    <a:pt x="98" y="16"/>
                  </a:lnTo>
                  <a:lnTo>
                    <a:pt x="94" y="18"/>
                  </a:lnTo>
                  <a:lnTo>
                    <a:pt x="90" y="20"/>
                  </a:lnTo>
                  <a:lnTo>
                    <a:pt x="82" y="26"/>
                  </a:lnTo>
                  <a:lnTo>
                    <a:pt x="76" y="36"/>
                  </a:lnTo>
                  <a:lnTo>
                    <a:pt x="76" y="36"/>
                  </a:lnTo>
                  <a:lnTo>
                    <a:pt x="72" y="48"/>
                  </a:lnTo>
                  <a:lnTo>
                    <a:pt x="70" y="58"/>
                  </a:lnTo>
                  <a:lnTo>
                    <a:pt x="102" y="70"/>
                  </a:lnTo>
                  <a:lnTo>
                    <a:pt x="98" y="84"/>
                  </a:lnTo>
                  <a:lnTo>
                    <a:pt x="66" y="72"/>
                  </a:lnTo>
                  <a:lnTo>
                    <a:pt x="66" y="72"/>
                  </a:lnTo>
                  <a:lnTo>
                    <a:pt x="62" y="84"/>
                  </a:lnTo>
                  <a:lnTo>
                    <a:pt x="58" y="94"/>
                  </a:lnTo>
                  <a:lnTo>
                    <a:pt x="58" y="94"/>
                  </a:lnTo>
                  <a:lnTo>
                    <a:pt x="52" y="100"/>
                  </a:lnTo>
                  <a:lnTo>
                    <a:pt x="46" y="104"/>
                  </a:lnTo>
                  <a:lnTo>
                    <a:pt x="34" y="112"/>
                  </a:lnTo>
                  <a:lnTo>
                    <a:pt x="32" y="112"/>
                  </a:lnTo>
                  <a:lnTo>
                    <a:pt x="100" y="138"/>
                  </a:lnTo>
                  <a:lnTo>
                    <a:pt x="94" y="152"/>
                  </a:lnTo>
                  <a:lnTo>
                    <a:pt x="0"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36" name="Group 135"/>
          <p:cNvGrpSpPr/>
          <p:nvPr/>
        </p:nvGrpSpPr>
        <p:grpSpPr>
          <a:xfrm>
            <a:off x="5273198" y="3775081"/>
            <a:ext cx="371475" cy="371590"/>
            <a:chOff x="4994275" y="1236663"/>
            <a:chExt cx="371475" cy="371475"/>
          </a:xfrm>
        </p:grpSpPr>
        <p:sp>
          <p:nvSpPr>
            <p:cNvPr id="137" name="Freeform 24"/>
            <p:cNvSpPr>
              <a:spLocks/>
            </p:cNvSpPr>
            <p:nvPr/>
          </p:nvSpPr>
          <p:spPr bwMode="auto">
            <a:xfrm>
              <a:off x="4994275" y="1236663"/>
              <a:ext cx="371475" cy="371475"/>
            </a:xfrm>
            <a:custGeom>
              <a:avLst/>
              <a:gdLst>
                <a:gd name="T0" fmla="*/ 174 w 234"/>
                <a:gd name="T1" fmla="*/ 16 h 234"/>
                <a:gd name="T2" fmla="*/ 174 w 234"/>
                <a:gd name="T3" fmla="*/ 16 h 234"/>
                <a:gd name="T4" fmla="*/ 164 w 234"/>
                <a:gd name="T5" fmla="*/ 10 h 234"/>
                <a:gd name="T6" fmla="*/ 152 w 234"/>
                <a:gd name="T7" fmla="*/ 6 h 234"/>
                <a:gd name="T8" fmla="*/ 130 w 234"/>
                <a:gd name="T9" fmla="*/ 0 h 234"/>
                <a:gd name="T10" fmla="*/ 108 w 234"/>
                <a:gd name="T11" fmla="*/ 0 h 234"/>
                <a:gd name="T12" fmla="*/ 86 w 234"/>
                <a:gd name="T13" fmla="*/ 4 h 234"/>
                <a:gd name="T14" fmla="*/ 64 w 234"/>
                <a:gd name="T15" fmla="*/ 12 h 234"/>
                <a:gd name="T16" fmla="*/ 46 w 234"/>
                <a:gd name="T17" fmla="*/ 24 h 234"/>
                <a:gd name="T18" fmla="*/ 28 w 234"/>
                <a:gd name="T19" fmla="*/ 40 h 234"/>
                <a:gd name="T20" fmla="*/ 22 w 234"/>
                <a:gd name="T21" fmla="*/ 50 h 234"/>
                <a:gd name="T22" fmla="*/ 16 w 234"/>
                <a:gd name="T23" fmla="*/ 60 h 234"/>
                <a:gd name="T24" fmla="*/ 16 w 234"/>
                <a:gd name="T25" fmla="*/ 60 h 234"/>
                <a:gd name="T26" fmla="*/ 10 w 234"/>
                <a:gd name="T27" fmla="*/ 70 h 234"/>
                <a:gd name="T28" fmla="*/ 6 w 234"/>
                <a:gd name="T29" fmla="*/ 82 h 234"/>
                <a:gd name="T30" fmla="*/ 0 w 234"/>
                <a:gd name="T31" fmla="*/ 104 h 234"/>
                <a:gd name="T32" fmla="*/ 0 w 234"/>
                <a:gd name="T33" fmla="*/ 126 h 234"/>
                <a:gd name="T34" fmla="*/ 4 w 234"/>
                <a:gd name="T35" fmla="*/ 148 h 234"/>
                <a:gd name="T36" fmla="*/ 12 w 234"/>
                <a:gd name="T37" fmla="*/ 170 h 234"/>
                <a:gd name="T38" fmla="*/ 24 w 234"/>
                <a:gd name="T39" fmla="*/ 188 h 234"/>
                <a:gd name="T40" fmla="*/ 40 w 234"/>
                <a:gd name="T41" fmla="*/ 204 h 234"/>
                <a:gd name="T42" fmla="*/ 50 w 234"/>
                <a:gd name="T43" fmla="*/ 212 h 234"/>
                <a:gd name="T44" fmla="*/ 60 w 234"/>
                <a:gd name="T45" fmla="*/ 218 h 234"/>
                <a:gd name="T46" fmla="*/ 60 w 234"/>
                <a:gd name="T47" fmla="*/ 218 h 234"/>
                <a:gd name="T48" fmla="*/ 70 w 234"/>
                <a:gd name="T49" fmla="*/ 224 h 234"/>
                <a:gd name="T50" fmla="*/ 82 w 234"/>
                <a:gd name="T51" fmla="*/ 228 h 234"/>
                <a:gd name="T52" fmla="*/ 104 w 234"/>
                <a:gd name="T53" fmla="*/ 232 h 234"/>
                <a:gd name="T54" fmla="*/ 126 w 234"/>
                <a:gd name="T55" fmla="*/ 234 h 234"/>
                <a:gd name="T56" fmla="*/ 148 w 234"/>
                <a:gd name="T57" fmla="*/ 230 h 234"/>
                <a:gd name="T58" fmla="*/ 170 w 234"/>
                <a:gd name="T59" fmla="*/ 222 h 234"/>
                <a:gd name="T60" fmla="*/ 188 w 234"/>
                <a:gd name="T61" fmla="*/ 210 h 234"/>
                <a:gd name="T62" fmla="*/ 206 w 234"/>
                <a:gd name="T63" fmla="*/ 194 h 234"/>
                <a:gd name="T64" fmla="*/ 212 w 234"/>
                <a:gd name="T65" fmla="*/ 184 h 234"/>
                <a:gd name="T66" fmla="*/ 218 w 234"/>
                <a:gd name="T67" fmla="*/ 174 h 234"/>
                <a:gd name="T68" fmla="*/ 218 w 234"/>
                <a:gd name="T69" fmla="*/ 174 h 234"/>
                <a:gd name="T70" fmla="*/ 224 w 234"/>
                <a:gd name="T71" fmla="*/ 164 h 234"/>
                <a:gd name="T72" fmla="*/ 228 w 234"/>
                <a:gd name="T73" fmla="*/ 152 h 234"/>
                <a:gd name="T74" fmla="*/ 232 w 234"/>
                <a:gd name="T75" fmla="*/ 130 h 234"/>
                <a:gd name="T76" fmla="*/ 234 w 234"/>
                <a:gd name="T77" fmla="*/ 108 h 234"/>
                <a:gd name="T78" fmla="*/ 230 w 234"/>
                <a:gd name="T79" fmla="*/ 86 h 234"/>
                <a:gd name="T80" fmla="*/ 222 w 234"/>
                <a:gd name="T81" fmla="*/ 64 h 234"/>
                <a:gd name="T82" fmla="*/ 210 w 234"/>
                <a:gd name="T83" fmla="*/ 46 h 234"/>
                <a:gd name="T84" fmla="*/ 194 w 234"/>
                <a:gd name="T85" fmla="*/ 28 h 234"/>
                <a:gd name="T86" fmla="*/ 184 w 234"/>
                <a:gd name="T87" fmla="*/ 22 h 234"/>
                <a:gd name="T88" fmla="*/ 174 w 234"/>
                <a:gd name="T89" fmla="*/ 1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4" h="234">
                  <a:moveTo>
                    <a:pt x="174" y="16"/>
                  </a:moveTo>
                  <a:lnTo>
                    <a:pt x="174" y="16"/>
                  </a:lnTo>
                  <a:lnTo>
                    <a:pt x="164" y="10"/>
                  </a:lnTo>
                  <a:lnTo>
                    <a:pt x="152" y="6"/>
                  </a:lnTo>
                  <a:lnTo>
                    <a:pt x="130" y="0"/>
                  </a:lnTo>
                  <a:lnTo>
                    <a:pt x="108" y="0"/>
                  </a:lnTo>
                  <a:lnTo>
                    <a:pt x="86" y="4"/>
                  </a:lnTo>
                  <a:lnTo>
                    <a:pt x="64" y="12"/>
                  </a:lnTo>
                  <a:lnTo>
                    <a:pt x="46" y="24"/>
                  </a:lnTo>
                  <a:lnTo>
                    <a:pt x="28" y="40"/>
                  </a:lnTo>
                  <a:lnTo>
                    <a:pt x="22" y="50"/>
                  </a:lnTo>
                  <a:lnTo>
                    <a:pt x="16" y="60"/>
                  </a:lnTo>
                  <a:lnTo>
                    <a:pt x="16" y="60"/>
                  </a:lnTo>
                  <a:lnTo>
                    <a:pt x="10" y="70"/>
                  </a:lnTo>
                  <a:lnTo>
                    <a:pt x="6" y="82"/>
                  </a:lnTo>
                  <a:lnTo>
                    <a:pt x="0" y="104"/>
                  </a:lnTo>
                  <a:lnTo>
                    <a:pt x="0" y="126"/>
                  </a:lnTo>
                  <a:lnTo>
                    <a:pt x="4" y="148"/>
                  </a:lnTo>
                  <a:lnTo>
                    <a:pt x="12" y="170"/>
                  </a:lnTo>
                  <a:lnTo>
                    <a:pt x="24" y="188"/>
                  </a:lnTo>
                  <a:lnTo>
                    <a:pt x="40" y="204"/>
                  </a:lnTo>
                  <a:lnTo>
                    <a:pt x="50" y="212"/>
                  </a:lnTo>
                  <a:lnTo>
                    <a:pt x="60" y="218"/>
                  </a:lnTo>
                  <a:lnTo>
                    <a:pt x="60" y="218"/>
                  </a:lnTo>
                  <a:lnTo>
                    <a:pt x="70" y="224"/>
                  </a:lnTo>
                  <a:lnTo>
                    <a:pt x="82" y="228"/>
                  </a:lnTo>
                  <a:lnTo>
                    <a:pt x="104" y="232"/>
                  </a:lnTo>
                  <a:lnTo>
                    <a:pt x="126" y="234"/>
                  </a:lnTo>
                  <a:lnTo>
                    <a:pt x="148" y="230"/>
                  </a:lnTo>
                  <a:lnTo>
                    <a:pt x="170" y="222"/>
                  </a:lnTo>
                  <a:lnTo>
                    <a:pt x="188" y="210"/>
                  </a:lnTo>
                  <a:lnTo>
                    <a:pt x="206" y="194"/>
                  </a:lnTo>
                  <a:lnTo>
                    <a:pt x="212" y="184"/>
                  </a:lnTo>
                  <a:lnTo>
                    <a:pt x="218" y="174"/>
                  </a:lnTo>
                  <a:lnTo>
                    <a:pt x="218" y="174"/>
                  </a:lnTo>
                  <a:lnTo>
                    <a:pt x="224" y="164"/>
                  </a:lnTo>
                  <a:lnTo>
                    <a:pt x="228" y="152"/>
                  </a:lnTo>
                  <a:lnTo>
                    <a:pt x="232" y="130"/>
                  </a:lnTo>
                  <a:lnTo>
                    <a:pt x="234" y="108"/>
                  </a:lnTo>
                  <a:lnTo>
                    <a:pt x="230" y="86"/>
                  </a:lnTo>
                  <a:lnTo>
                    <a:pt x="222" y="64"/>
                  </a:lnTo>
                  <a:lnTo>
                    <a:pt x="210" y="46"/>
                  </a:lnTo>
                  <a:lnTo>
                    <a:pt x="194" y="28"/>
                  </a:lnTo>
                  <a:lnTo>
                    <a:pt x="184" y="22"/>
                  </a:lnTo>
                  <a:lnTo>
                    <a:pt x="174" y="16"/>
                  </a:lnTo>
                  <a:close/>
                </a:path>
              </a:pathLst>
            </a:custGeom>
            <a:solidFill>
              <a:srgbClr val="FFB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26"/>
            <p:cNvSpPr>
              <a:spLocks/>
            </p:cNvSpPr>
            <p:nvPr/>
          </p:nvSpPr>
          <p:spPr bwMode="auto">
            <a:xfrm>
              <a:off x="5064125" y="1309688"/>
              <a:ext cx="219075" cy="241300"/>
            </a:xfrm>
            <a:custGeom>
              <a:avLst/>
              <a:gdLst>
                <a:gd name="T0" fmla="*/ 0 w 138"/>
                <a:gd name="T1" fmla="*/ 116 h 152"/>
                <a:gd name="T2" fmla="*/ 4 w 138"/>
                <a:gd name="T3" fmla="*/ 106 h 152"/>
                <a:gd name="T4" fmla="*/ 4 w 138"/>
                <a:gd name="T5" fmla="*/ 106 h 152"/>
                <a:gd name="T6" fmla="*/ 18 w 138"/>
                <a:gd name="T7" fmla="*/ 104 h 152"/>
                <a:gd name="T8" fmla="*/ 30 w 138"/>
                <a:gd name="T9" fmla="*/ 98 h 152"/>
                <a:gd name="T10" fmla="*/ 38 w 138"/>
                <a:gd name="T11" fmla="*/ 90 h 152"/>
                <a:gd name="T12" fmla="*/ 44 w 138"/>
                <a:gd name="T13" fmla="*/ 80 h 152"/>
                <a:gd name="T14" fmla="*/ 44 w 138"/>
                <a:gd name="T15" fmla="*/ 80 h 152"/>
                <a:gd name="T16" fmla="*/ 48 w 138"/>
                <a:gd name="T17" fmla="*/ 64 h 152"/>
                <a:gd name="T18" fmla="*/ 26 w 138"/>
                <a:gd name="T19" fmla="*/ 56 h 152"/>
                <a:gd name="T20" fmla="*/ 32 w 138"/>
                <a:gd name="T21" fmla="*/ 44 h 152"/>
                <a:gd name="T22" fmla="*/ 52 w 138"/>
                <a:gd name="T23" fmla="*/ 52 h 152"/>
                <a:gd name="T24" fmla="*/ 52 w 138"/>
                <a:gd name="T25" fmla="*/ 52 h 152"/>
                <a:gd name="T26" fmla="*/ 54 w 138"/>
                <a:gd name="T27" fmla="*/ 40 h 152"/>
                <a:gd name="T28" fmla="*/ 58 w 138"/>
                <a:gd name="T29" fmla="*/ 28 h 152"/>
                <a:gd name="T30" fmla="*/ 58 w 138"/>
                <a:gd name="T31" fmla="*/ 28 h 152"/>
                <a:gd name="T32" fmla="*/ 62 w 138"/>
                <a:gd name="T33" fmla="*/ 20 h 152"/>
                <a:gd name="T34" fmla="*/ 68 w 138"/>
                <a:gd name="T35" fmla="*/ 12 h 152"/>
                <a:gd name="T36" fmla="*/ 74 w 138"/>
                <a:gd name="T37" fmla="*/ 8 h 152"/>
                <a:gd name="T38" fmla="*/ 82 w 138"/>
                <a:gd name="T39" fmla="*/ 4 h 152"/>
                <a:gd name="T40" fmla="*/ 90 w 138"/>
                <a:gd name="T41" fmla="*/ 2 h 152"/>
                <a:gd name="T42" fmla="*/ 98 w 138"/>
                <a:gd name="T43" fmla="*/ 0 h 152"/>
                <a:gd name="T44" fmla="*/ 108 w 138"/>
                <a:gd name="T45" fmla="*/ 2 h 152"/>
                <a:gd name="T46" fmla="*/ 116 w 138"/>
                <a:gd name="T47" fmla="*/ 4 h 152"/>
                <a:gd name="T48" fmla="*/ 116 w 138"/>
                <a:gd name="T49" fmla="*/ 4 h 152"/>
                <a:gd name="T50" fmla="*/ 130 w 138"/>
                <a:gd name="T51" fmla="*/ 12 h 152"/>
                <a:gd name="T52" fmla="*/ 138 w 138"/>
                <a:gd name="T53" fmla="*/ 18 h 152"/>
                <a:gd name="T54" fmla="*/ 130 w 138"/>
                <a:gd name="T55" fmla="*/ 30 h 152"/>
                <a:gd name="T56" fmla="*/ 130 w 138"/>
                <a:gd name="T57" fmla="*/ 30 h 152"/>
                <a:gd name="T58" fmla="*/ 122 w 138"/>
                <a:gd name="T59" fmla="*/ 24 h 152"/>
                <a:gd name="T60" fmla="*/ 110 w 138"/>
                <a:gd name="T61" fmla="*/ 18 h 152"/>
                <a:gd name="T62" fmla="*/ 110 w 138"/>
                <a:gd name="T63" fmla="*/ 18 h 152"/>
                <a:gd name="T64" fmla="*/ 104 w 138"/>
                <a:gd name="T65" fmla="*/ 18 h 152"/>
                <a:gd name="T66" fmla="*/ 98 w 138"/>
                <a:gd name="T67" fmla="*/ 16 h 152"/>
                <a:gd name="T68" fmla="*/ 94 w 138"/>
                <a:gd name="T69" fmla="*/ 18 h 152"/>
                <a:gd name="T70" fmla="*/ 90 w 138"/>
                <a:gd name="T71" fmla="*/ 20 h 152"/>
                <a:gd name="T72" fmla="*/ 82 w 138"/>
                <a:gd name="T73" fmla="*/ 26 h 152"/>
                <a:gd name="T74" fmla="*/ 76 w 138"/>
                <a:gd name="T75" fmla="*/ 36 h 152"/>
                <a:gd name="T76" fmla="*/ 76 w 138"/>
                <a:gd name="T77" fmla="*/ 36 h 152"/>
                <a:gd name="T78" fmla="*/ 72 w 138"/>
                <a:gd name="T79" fmla="*/ 48 h 152"/>
                <a:gd name="T80" fmla="*/ 70 w 138"/>
                <a:gd name="T81" fmla="*/ 58 h 152"/>
                <a:gd name="T82" fmla="*/ 102 w 138"/>
                <a:gd name="T83" fmla="*/ 70 h 152"/>
                <a:gd name="T84" fmla="*/ 98 w 138"/>
                <a:gd name="T85" fmla="*/ 84 h 152"/>
                <a:gd name="T86" fmla="*/ 66 w 138"/>
                <a:gd name="T87" fmla="*/ 72 h 152"/>
                <a:gd name="T88" fmla="*/ 66 w 138"/>
                <a:gd name="T89" fmla="*/ 72 h 152"/>
                <a:gd name="T90" fmla="*/ 62 w 138"/>
                <a:gd name="T91" fmla="*/ 84 h 152"/>
                <a:gd name="T92" fmla="*/ 58 w 138"/>
                <a:gd name="T93" fmla="*/ 94 h 152"/>
                <a:gd name="T94" fmla="*/ 58 w 138"/>
                <a:gd name="T95" fmla="*/ 94 h 152"/>
                <a:gd name="T96" fmla="*/ 52 w 138"/>
                <a:gd name="T97" fmla="*/ 100 h 152"/>
                <a:gd name="T98" fmla="*/ 46 w 138"/>
                <a:gd name="T99" fmla="*/ 104 h 152"/>
                <a:gd name="T100" fmla="*/ 34 w 138"/>
                <a:gd name="T101" fmla="*/ 112 h 152"/>
                <a:gd name="T102" fmla="*/ 32 w 138"/>
                <a:gd name="T103" fmla="*/ 112 h 152"/>
                <a:gd name="T104" fmla="*/ 100 w 138"/>
                <a:gd name="T105" fmla="*/ 138 h 152"/>
                <a:gd name="T106" fmla="*/ 94 w 138"/>
                <a:gd name="T107" fmla="*/ 152 h 152"/>
                <a:gd name="T108" fmla="*/ 0 w 138"/>
                <a:gd name="T109" fmla="*/ 11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 h="152">
                  <a:moveTo>
                    <a:pt x="0" y="116"/>
                  </a:moveTo>
                  <a:lnTo>
                    <a:pt x="4" y="106"/>
                  </a:lnTo>
                  <a:lnTo>
                    <a:pt x="4" y="106"/>
                  </a:lnTo>
                  <a:lnTo>
                    <a:pt x="18" y="104"/>
                  </a:lnTo>
                  <a:lnTo>
                    <a:pt x="30" y="98"/>
                  </a:lnTo>
                  <a:lnTo>
                    <a:pt x="38" y="90"/>
                  </a:lnTo>
                  <a:lnTo>
                    <a:pt x="44" y="80"/>
                  </a:lnTo>
                  <a:lnTo>
                    <a:pt x="44" y="80"/>
                  </a:lnTo>
                  <a:lnTo>
                    <a:pt x="48" y="64"/>
                  </a:lnTo>
                  <a:lnTo>
                    <a:pt x="26" y="56"/>
                  </a:lnTo>
                  <a:lnTo>
                    <a:pt x="32" y="44"/>
                  </a:lnTo>
                  <a:lnTo>
                    <a:pt x="52" y="52"/>
                  </a:lnTo>
                  <a:lnTo>
                    <a:pt x="52" y="52"/>
                  </a:lnTo>
                  <a:lnTo>
                    <a:pt x="54" y="40"/>
                  </a:lnTo>
                  <a:lnTo>
                    <a:pt x="58" y="28"/>
                  </a:lnTo>
                  <a:lnTo>
                    <a:pt x="58" y="28"/>
                  </a:lnTo>
                  <a:lnTo>
                    <a:pt x="62" y="20"/>
                  </a:lnTo>
                  <a:lnTo>
                    <a:pt x="68" y="12"/>
                  </a:lnTo>
                  <a:lnTo>
                    <a:pt x="74" y="8"/>
                  </a:lnTo>
                  <a:lnTo>
                    <a:pt x="82" y="4"/>
                  </a:lnTo>
                  <a:lnTo>
                    <a:pt x="90" y="2"/>
                  </a:lnTo>
                  <a:lnTo>
                    <a:pt x="98" y="0"/>
                  </a:lnTo>
                  <a:lnTo>
                    <a:pt x="108" y="2"/>
                  </a:lnTo>
                  <a:lnTo>
                    <a:pt x="116" y="4"/>
                  </a:lnTo>
                  <a:lnTo>
                    <a:pt x="116" y="4"/>
                  </a:lnTo>
                  <a:lnTo>
                    <a:pt x="130" y="12"/>
                  </a:lnTo>
                  <a:lnTo>
                    <a:pt x="138" y="18"/>
                  </a:lnTo>
                  <a:lnTo>
                    <a:pt x="130" y="30"/>
                  </a:lnTo>
                  <a:lnTo>
                    <a:pt x="130" y="30"/>
                  </a:lnTo>
                  <a:lnTo>
                    <a:pt x="122" y="24"/>
                  </a:lnTo>
                  <a:lnTo>
                    <a:pt x="110" y="18"/>
                  </a:lnTo>
                  <a:lnTo>
                    <a:pt x="110" y="18"/>
                  </a:lnTo>
                  <a:lnTo>
                    <a:pt x="104" y="18"/>
                  </a:lnTo>
                  <a:lnTo>
                    <a:pt x="98" y="16"/>
                  </a:lnTo>
                  <a:lnTo>
                    <a:pt x="94" y="18"/>
                  </a:lnTo>
                  <a:lnTo>
                    <a:pt x="90" y="20"/>
                  </a:lnTo>
                  <a:lnTo>
                    <a:pt x="82" y="26"/>
                  </a:lnTo>
                  <a:lnTo>
                    <a:pt x="76" y="36"/>
                  </a:lnTo>
                  <a:lnTo>
                    <a:pt x="76" y="36"/>
                  </a:lnTo>
                  <a:lnTo>
                    <a:pt x="72" y="48"/>
                  </a:lnTo>
                  <a:lnTo>
                    <a:pt x="70" y="58"/>
                  </a:lnTo>
                  <a:lnTo>
                    <a:pt x="102" y="70"/>
                  </a:lnTo>
                  <a:lnTo>
                    <a:pt x="98" y="84"/>
                  </a:lnTo>
                  <a:lnTo>
                    <a:pt x="66" y="72"/>
                  </a:lnTo>
                  <a:lnTo>
                    <a:pt x="66" y="72"/>
                  </a:lnTo>
                  <a:lnTo>
                    <a:pt x="62" y="84"/>
                  </a:lnTo>
                  <a:lnTo>
                    <a:pt x="58" y="94"/>
                  </a:lnTo>
                  <a:lnTo>
                    <a:pt x="58" y="94"/>
                  </a:lnTo>
                  <a:lnTo>
                    <a:pt x="52" y="100"/>
                  </a:lnTo>
                  <a:lnTo>
                    <a:pt x="46" y="104"/>
                  </a:lnTo>
                  <a:lnTo>
                    <a:pt x="34" y="112"/>
                  </a:lnTo>
                  <a:lnTo>
                    <a:pt x="32" y="112"/>
                  </a:lnTo>
                  <a:lnTo>
                    <a:pt x="100" y="138"/>
                  </a:lnTo>
                  <a:lnTo>
                    <a:pt x="94" y="152"/>
                  </a:lnTo>
                  <a:lnTo>
                    <a:pt x="0"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5" name="Group 64"/>
          <p:cNvGrpSpPr/>
          <p:nvPr/>
        </p:nvGrpSpPr>
        <p:grpSpPr>
          <a:xfrm>
            <a:off x="4297136" y="3090572"/>
            <a:ext cx="371475" cy="371590"/>
            <a:chOff x="1428740" y="3950835"/>
            <a:chExt cx="371475" cy="371590"/>
          </a:xfrm>
        </p:grpSpPr>
        <p:sp>
          <p:nvSpPr>
            <p:cNvPr id="115" name="Freeform 24"/>
            <p:cNvSpPr>
              <a:spLocks/>
            </p:cNvSpPr>
            <p:nvPr/>
          </p:nvSpPr>
          <p:spPr bwMode="auto">
            <a:xfrm>
              <a:off x="1428740" y="3950835"/>
              <a:ext cx="371475" cy="371590"/>
            </a:xfrm>
            <a:custGeom>
              <a:avLst/>
              <a:gdLst>
                <a:gd name="T0" fmla="*/ 174 w 234"/>
                <a:gd name="T1" fmla="*/ 16 h 234"/>
                <a:gd name="T2" fmla="*/ 174 w 234"/>
                <a:gd name="T3" fmla="*/ 16 h 234"/>
                <a:gd name="T4" fmla="*/ 164 w 234"/>
                <a:gd name="T5" fmla="*/ 10 h 234"/>
                <a:gd name="T6" fmla="*/ 152 w 234"/>
                <a:gd name="T7" fmla="*/ 6 h 234"/>
                <a:gd name="T8" fmla="*/ 130 w 234"/>
                <a:gd name="T9" fmla="*/ 0 h 234"/>
                <a:gd name="T10" fmla="*/ 108 w 234"/>
                <a:gd name="T11" fmla="*/ 0 h 234"/>
                <a:gd name="T12" fmla="*/ 86 w 234"/>
                <a:gd name="T13" fmla="*/ 4 h 234"/>
                <a:gd name="T14" fmla="*/ 64 w 234"/>
                <a:gd name="T15" fmla="*/ 12 h 234"/>
                <a:gd name="T16" fmla="*/ 46 w 234"/>
                <a:gd name="T17" fmla="*/ 24 h 234"/>
                <a:gd name="T18" fmla="*/ 28 w 234"/>
                <a:gd name="T19" fmla="*/ 40 h 234"/>
                <a:gd name="T20" fmla="*/ 22 w 234"/>
                <a:gd name="T21" fmla="*/ 50 h 234"/>
                <a:gd name="T22" fmla="*/ 16 w 234"/>
                <a:gd name="T23" fmla="*/ 60 h 234"/>
                <a:gd name="T24" fmla="*/ 16 w 234"/>
                <a:gd name="T25" fmla="*/ 60 h 234"/>
                <a:gd name="T26" fmla="*/ 10 w 234"/>
                <a:gd name="T27" fmla="*/ 70 h 234"/>
                <a:gd name="T28" fmla="*/ 6 w 234"/>
                <a:gd name="T29" fmla="*/ 82 h 234"/>
                <a:gd name="T30" fmla="*/ 0 w 234"/>
                <a:gd name="T31" fmla="*/ 104 h 234"/>
                <a:gd name="T32" fmla="*/ 0 w 234"/>
                <a:gd name="T33" fmla="*/ 126 h 234"/>
                <a:gd name="T34" fmla="*/ 4 w 234"/>
                <a:gd name="T35" fmla="*/ 148 h 234"/>
                <a:gd name="T36" fmla="*/ 12 w 234"/>
                <a:gd name="T37" fmla="*/ 170 h 234"/>
                <a:gd name="T38" fmla="*/ 24 w 234"/>
                <a:gd name="T39" fmla="*/ 188 h 234"/>
                <a:gd name="T40" fmla="*/ 40 w 234"/>
                <a:gd name="T41" fmla="*/ 204 h 234"/>
                <a:gd name="T42" fmla="*/ 50 w 234"/>
                <a:gd name="T43" fmla="*/ 212 h 234"/>
                <a:gd name="T44" fmla="*/ 60 w 234"/>
                <a:gd name="T45" fmla="*/ 218 h 234"/>
                <a:gd name="T46" fmla="*/ 60 w 234"/>
                <a:gd name="T47" fmla="*/ 218 h 234"/>
                <a:gd name="T48" fmla="*/ 70 w 234"/>
                <a:gd name="T49" fmla="*/ 224 h 234"/>
                <a:gd name="T50" fmla="*/ 82 w 234"/>
                <a:gd name="T51" fmla="*/ 228 h 234"/>
                <a:gd name="T52" fmla="*/ 104 w 234"/>
                <a:gd name="T53" fmla="*/ 232 h 234"/>
                <a:gd name="T54" fmla="*/ 126 w 234"/>
                <a:gd name="T55" fmla="*/ 234 h 234"/>
                <a:gd name="T56" fmla="*/ 148 w 234"/>
                <a:gd name="T57" fmla="*/ 230 h 234"/>
                <a:gd name="T58" fmla="*/ 170 w 234"/>
                <a:gd name="T59" fmla="*/ 222 h 234"/>
                <a:gd name="T60" fmla="*/ 188 w 234"/>
                <a:gd name="T61" fmla="*/ 210 h 234"/>
                <a:gd name="T62" fmla="*/ 206 w 234"/>
                <a:gd name="T63" fmla="*/ 194 h 234"/>
                <a:gd name="T64" fmla="*/ 212 w 234"/>
                <a:gd name="T65" fmla="*/ 184 h 234"/>
                <a:gd name="T66" fmla="*/ 218 w 234"/>
                <a:gd name="T67" fmla="*/ 174 h 234"/>
                <a:gd name="T68" fmla="*/ 218 w 234"/>
                <a:gd name="T69" fmla="*/ 174 h 234"/>
                <a:gd name="T70" fmla="*/ 224 w 234"/>
                <a:gd name="T71" fmla="*/ 164 h 234"/>
                <a:gd name="T72" fmla="*/ 228 w 234"/>
                <a:gd name="T73" fmla="*/ 152 h 234"/>
                <a:gd name="T74" fmla="*/ 232 w 234"/>
                <a:gd name="T75" fmla="*/ 130 h 234"/>
                <a:gd name="T76" fmla="*/ 234 w 234"/>
                <a:gd name="T77" fmla="*/ 108 h 234"/>
                <a:gd name="T78" fmla="*/ 230 w 234"/>
                <a:gd name="T79" fmla="*/ 86 h 234"/>
                <a:gd name="T80" fmla="*/ 222 w 234"/>
                <a:gd name="T81" fmla="*/ 64 h 234"/>
                <a:gd name="T82" fmla="*/ 210 w 234"/>
                <a:gd name="T83" fmla="*/ 46 h 234"/>
                <a:gd name="T84" fmla="*/ 194 w 234"/>
                <a:gd name="T85" fmla="*/ 28 h 234"/>
                <a:gd name="T86" fmla="*/ 184 w 234"/>
                <a:gd name="T87" fmla="*/ 22 h 234"/>
                <a:gd name="T88" fmla="*/ 174 w 234"/>
                <a:gd name="T89" fmla="*/ 1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4" h="234">
                  <a:moveTo>
                    <a:pt x="174" y="16"/>
                  </a:moveTo>
                  <a:lnTo>
                    <a:pt x="174" y="16"/>
                  </a:lnTo>
                  <a:lnTo>
                    <a:pt x="164" y="10"/>
                  </a:lnTo>
                  <a:lnTo>
                    <a:pt x="152" y="6"/>
                  </a:lnTo>
                  <a:lnTo>
                    <a:pt x="130" y="0"/>
                  </a:lnTo>
                  <a:lnTo>
                    <a:pt x="108" y="0"/>
                  </a:lnTo>
                  <a:lnTo>
                    <a:pt x="86" y="4"/>
                  </a:lnTo>
                  <a:lnTo>
                    <a:pt x="64" y="12"/>
                  </a:lnTo>
                  <a:lnTo>
                    <a:pt x="46" y="24"/>
                  </a:lnTo>
                  <a:lnTo>
                    <a:pt x="28" y="40"/>
                  </a:lnTo>
                  <a:lnTo>
                    <a:pt x="22" y="50"/>
                  </a:lnTo>
                  <a:lnTo>
                    <a:pt x="16" y="60"/>
                  </a:lnTo>
                  <a:lnTo>
                    <a:pt x="16" y="60"/>
                  </a:lnTo>
                  <a:lnTo>
                    <a:pt x="10" y="70"/>
                  </a:lnTo>
                  <a:lnTo>
                    <a:pt x="6" y="82"/>
                  </a:lnTo>
                  <a:lnTo>
                    <a:pt x="0" y="104"/>
                  </a:lnTo>
                  <a:lnTo>
                    <a:pt x="0" y="126"/>
                  </a:lnTo>
                  <a:lnTo>
                    <a:pt x="4" y="148"/>
                  </a:lnTo>
                  <a:lnTo>
                    <a:pt x="12" y="170"/>
                  </a:lnTo>
                  <a:lnTo>
                    <a:pt x="24" y="188"/>
                  </a:lnTo>
                  <a:lnTo>
                    <a:pt x="40" y="204"/>
                  </a:lnTo>
                  <a:lnTo>
                    <a:pt x="50" y="212"/>
                  </a:lnTo>
                  <a:lnTo>
                    <a:pt x="60" y="218"/>
                  </a:lnTo>
                  <a:lnTo>
                    <a:pt x="60" y="218"/>
                  </a:lnTo>
                  <a:lnTo>
                    <a:pt x="70" y="224"/>
                  </a:lnTo>
                  <a:lnTo>
                    <a:pt x="82" y="228"/>
                  </a:lnTo>
                  <a:lnTo>
                    <a:pt x="104" y="232"/>
                  </a:lnTo>
                  <a:lnTo>
                    <a:pt x="126" y="234"/>
                  </a:lnTo>
                  <a:lnTo>
                    <a:pt x="148" y="230"/>
                  </a:lnTo>
                  <a:lnTo>
                    <a:pt x="170" y="222"/>
                  </a:lnTo>
                  <a:lnTo>
                    <a:pt x="188" y="210"/>
                  </a:lnTo>
                  <a:lnTo>
                    <a:pt x="206" y="194"/>
                  </a:lnTo>
                  <a:lnTo>
                    <a:pt x="212" y="184"/>
                  </a:lnTo>
                  <a:lnTo>
                    <a:pt x="218" y="174"/>
                  </a:lnTo>
                  <a:lnTo>
                    <a:pt x="218" y="174"/>
                  </a:lnTo>
                  <a:lnTo>
                    <a:pt x="224" y="164"/>
                  </a:lnTo>
                  <a:lnTo>
                    <a:pt x="228" y="152"/>
                  </a:lnTo>
                  <a:lnTo>
                    <a:pt x="232" y="130"/>
                  </a:lnTo>
                  <a:lnTo>
                    <a:pt x="234" y="108"/>
                  </a:lnTo>
                  <a:lnTo>
                    <a:pt x="230" y="86"/>
                  </a:lnTo>
                  <a:lnTo>
                    <a:pt x="222" y="64"/>
                  </a:lnTo>
                  <a:lnTo>
                    <a:pt x="210" y="46"/>
                  </a:lnTo>
                  <a:lnTo>
                    <a:pt x="194" y="28"/>
                  </a:lnTo>
                  <a:lnTo>
                    <a:pt x="184" y="22"/>
                  </a:lnTo>
                  <a:lnTo>
                    <a:pt x="174" y="16"/>
                  </a:lnTo>
                  <a:close/>
                </a:path>
              </a:pathLst>
            </a:custGeom>
            <a:solidFill>
              <a:srgbClr val="FFB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26"/>
            <p:cNvSpPr>
              <a:spLocks/>
            </p:cNvSpPr>
            <p:nvPr/>
          </p:nvSpPr>
          <p:spPr bwMode="auto">
            <a:xfrm>
              <a:off x="1494802" y="4015942"/>
              <a:ext cx="219075" cy="241375"/>
            </a:xfrm>
            <a:custGeom>
              <a:avLst/>
              <a:gdLst>
                <a:gd name="T0" fmla="*/ 0 w 138"/>
                <a:gd name="T1" fmla="*/ 116 h 152"/>
                <a:gd name="T2" fmla="*/ 4 w 138"/>
                <a:gd name="T3" fmla="*/ 106 h 152"/>
                <a:gd name="T4" fmla="*/ 4 w 138"/>
                <a:gd name="T5" fmla="*/ 106 h 152"/>
                <a:gd name="T6" fmla="*/ 18 w 138"/>
                <a:gd name="T7" fmla="*/ 104 h 152"/>
                <a:gd name="T8" fmla="*/ 30 w 138"/>
                <a:gd name="T9" fmla="*/ 98 h 152"/>
                <a:gd name="T10" fmla="*/ 38 w 138"/>
                <a:gd name="T11" fmla="*/ 90 h 152"/>
                <a:gd name="T12" fmla="*/ 44 w 138"/>
                <a:gd name="T13" fmla="*/ 80 h 152"/>
                <a:gd name="T14" fmla="*/ 44 w 138"/>
                <a:gd name="T15" fmla="*/ 80 h 152"/>
                <a:gd name="T16" fmla="*/ 48 w 138"/>
                <a:gd name="T17" fmla="*/ 64 h 152"/>
                <a:gd name="T18" fmla="*/ 26 w 138"/>
                <a:gd name="T19" fmla="*/ 56 h 152"/>
                <a:gd name="T20" fmla="*/ 32 w 138"/>
                <a:gd name="T21" fmla="*/ 44 h 152"/>
                <a:gd name="T22" fmla="*/ 52 w 138"/>
                <a:gd name="T23" fmla="*/ 52 h 152"/>
                <a:gd name="T24" fmla="*/ 52 w 138"/>
                <a:gd name="T25" fmla="*/ 52 h 152"/>
                <a:gd name="T26" fmla="*/ 54 w 138"/>
                <a:gd name="T27" fmla="*/ 40 h 152"/>
                <a:gd name="T28" fmla="*/ 58 w 138"/>
                <a:gd name="T29" fmla="*/ 28 h 152"/>
                <a:gd name="T30" fmla="*/ 58 w 138"/>
                <a:gd name="T31" fmla="*/ 28 h 152"/>
                <a:gd name="T32" fmla="*/ 62 w 138"/>
                <a:gd name="T33" fmla="*/ 20 h 152"/>
                <a:gd name="T34" fmla="*/ 68 w 138"/>
                <a:gd name="T35" fmla="*/ 12 h 152"/>
                <a:gd name="T36" fmla="*/ 74 w 138"/>
                <a:gd name="T37" fmla="*/ 8 h 152"/>
                <a:gd name="T38" fmla="*/ 82 w 138"/>
                <a:gd name="T39" fmla="*/ 4 h 152"/>
                <a:gd name="T40" fmla="*/ 90 w 138"/>
                <a:gd name="T41" fmla="*/ 2 h 152"/>
                <a:gd name="T42" fmla="*/ 98 w 138"/>
                <a:gd name="T43" fmla="*/ 0 h 152"/>
                <a:gd name="T44" fmla="*/ 108 w 138"/>
                <a:gd name="T45" fmla="*/ 2 h 152"/>
                <a:gd name="T46" fmla="*/ 116 w 138"/>
                <a:gd name="T47" fmla="*/ 4 h 152"/>
                <a:gd name="T48" fmla="*/ 116 w 138"/>
                <a:gd name="T49" fmla="*/ 4 h 152"/>
                <a:gd name="T50" fmla="*/ 130 w 138"/>
                <a:gd name="T51" fmla="*/ 12 h 152"/>
                <a:gd name="T52" fmla="*/ 138 w 138"/>
                <a:gd name="T53" fmla="*/ 18 h 152"/>
                <a:gd name="T54" fmla="*/ 130 w 138"/>
                <a:gd name="T55" fmla="*/ 30 h 152"/>
                <a:gd name="T56" fmla="*/ 130 w 138"/>
                <a:gd name="T57" fmla="*/ 30 h 152"/>
                <a:gd name="T58" fmla="*/ 122 w 138"/>
                <a:gd name="T59" fmla="*/ 24 h 152"/>
                <a:gd name="T60" fmla="*/ 110 w 138"/>
                <a:gd name="T61" fmla="*/ 18 h 152"/>
                <a:gd name="T62" fmla="*/ 110 w 138"/>
                <a:gd name="T63" fmla="*/ 18 h 152"/>
                <a:gd name="T64" fmla="*/ 104 w 138"/>
                <a:gd name="T65" fmla="*/ 18 h 152"/>
                <a:gd name="T66" fmla="*/ 98 w 138"/>
                <a:gd name="T67" fmla="*/ 16 h 152"/>
                <a:gd name="T68" fmla="*/ 94 w 138"/>
                <a:gd name="T69" fmla="*/ 18 h 152"/>
                <a:gd name="T70" fmla="*/ 90 w 138"/>
                <a:gd name="T71" fmla="*/ 20 h 152"/>
                <a:gd name="T72" fmla="*/ 82 w 138"/>
                <a:gd name="T73" fmla="*/ 26 h 152"/>
                <a:gd name="T74" fmla="*/ 76 w 138"/>
                <a:gd name="T75" fmla="*/ 36 h 152"/>
                <a:gd name="T76" fmla="*/ 76 w 138"/>
                <a:gd name="T77" fmla="*/ 36 h 152"/>
                <a:gd name="T78" fmla="*/ 72 w 138"/>
                <a:gd name="T79" fmla="*/ 48 h 152"/>
                <a:gd name="T80" fmla="*/ 70 w 138"/>
                <a:gd name="T81" fmla="*/ 58 h 152"/>
                <a:gd name="T82" fmla="*/ 102 w 138"/>
                <a:gd name="T83" fmla="*/ 70 h 152"/>
                <a:gd name="T84" fmla="*/ 98 w 138"/>
                <a:gd name="T85" fmla="*/ 84 h 152"/>
                <a:gd name="T86" fmla="*/ 66 w 138"/>
                <a:gd name="T87" fmla="*/ 72 h 152"/>
                <a:gd name="T88" fmla="*/ 66 w 138"/>
                <a:gd name="T89" fmla="*/ 72 h 152"/>
                <a:gd name="T90" fmla="*/ 62 w 138"/>
                <a:gd name="T91" fmla="*/ 84 h 152"/>
                <a:gd name="T92" fmla="*/ 58 w 138"/>
                <a:gd name="T93" fmla="*/ 94 h 152"/>
                <a:gd name="T94" fmla="*/ 58 w 138"/>
                <a:gd name="T95" fmla="*/ 94 h 152"/>
                <a:gd name="T96" fmla="*/ 52 w 138"/>
                <a:gd name="T97" fmla="*/ 100 h 152"/>
                <a:gd name="T98" fmla="*/ 46 w 138"/>
                <a:gd name="T99" fmla="*/ 104 h 152"/>
                <a:gd name="T100" fmla="*/ 34 w 138"/>
                <a:gd name="T101" fmla="*/ 112 h 152"/>
                <a:gd name="T102" fmla="*/ 32 w 138"/>
                <a:gd name="T103" fmla="*/ 112 h 152"/>
                <a:gd name="T104" fmla="*/ 100 w 138"/>
                <a:gd name="T105" fmla="*/ 138 h 152"/>
                <a:gd name="T106" fmla="*/ 94 w 138"/>
                <a:gd name="T107" fmla="*/ 152 h 152"/>
                <a:gd name="T108" fmla="*/ 0 w 138"/>
                <a:gd name="T109" fmla="*/ 11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 h="152">
                  <a:moveTo>
                    <a:pt x="0" y="116"/>
                  </a:moveTo>
                  <a:lnTo>
                    <a:pt x="4" y="106"/>
                  </a:lnTo>
                  <a:lnTo>
                    <a:pt x="4" y="106"/>
                  </a:lnTo>
                  <a:lnTo>
                    <a:pt x="18" y="104"/>
                  </a:lnTo>
                  <a:lnTo>
                    <a:pt x="30" y="98"/>
                  </a:lnTo>
                  <a:lnTo>
                    <a:pt x="38" y="90"/>
                  </a:lnTo>
                  <a:lnTo>
                    <a:pt x="44" y="80"/>
                  </a:lnTo>
                  <a:lnTo>
                    <a:pt x="44" y="80"/>
                  </a:lnTo>
                  <a:lnTo>
                    <a:pt x="48" y="64"/>
                  </a:lnTo>
                  <a:lnTo>
                    <a:pt x="26" y="56"/>
                  </a:lnTo>
                  <a:lnTo>
                    <a:pt x="32" y="44"/>
                  </a:lnTo>
                  <a:lnTo>
                    <a:pt x="52" y="52"/>
                  </a:lnTo>
                  <a:lnTo>
                    <a:pt x="52" y="52"/>
                  </a:lnTo>
                  <a:lnTo>
                    <a:pt x="54" y="40"/>
                  </a:lnTo>
                  <a:lnTo>
                    <a:pt x="58" y="28"/>
                  </a:lnTo>
                  <a:lnTo>
                    <a:pt x="58" y="28"/>
                  </a:lnTo>
                  <a:lnTo>
                    <a:pt x="62" y="20"/>
                  </a:lnTo>
                  <a:lnTo>
                    <a:pt x="68" y="12"/>
                  </a:lnTo>
                  <a:lnTo>
                    <a:pt x="74" y="8"/>
                  </a:lnTo>
                  <a:lnTo>
                    <a:pt x="82" y="4"/>
                  </a:lnTo>
                  <a:lnTo>
                    <a:pt x="90" y="2"/>
                  </a:lnTo>
                  <a:lnTo>
                    <a:pt x="98" y="0"/>
                  </a:lnTo>
                  <a:lnTo>
                    <a:pt x="108" y="2"/>
                  </a:lnTo>
                  <a:lnTo>
                    <a:pt x="116" y="4"/>
                  </a:lnTo>
                  <a:lnTo>
                    <a:pt x="116" y="4"/>
                  </a:lnTo>
                  <a:lnTo>
                    <a:pt x="130" y="12"/>
                  </a:lnTo>
                  <a:lnTo>
                    <a:pt x="138" y="18"/>
                  </a:lnTo>
                  <a:lnTo>
                    <a:pt x="130" y="30"/>
                  </a:lnTo>
                  <a:lnTo>
                    <a:pt x="130" y="30"/>
                  </a:lnTo>
                  <a:lnTo>
                    <a:pt x="122" y="24"/>
                  </a:lnTo>
                  <a:lnTo>
                    <a:pt x="110" y="18"/>
                  </a:lnTo>
                  <a:lnTo>
                    <a:pt x="110" y="18"/>
                  </a:lnTo>
                  <a:lnTo>
                    <a:pt x="104" y="18"/>
                  </a:lnTo>
                  <a:lnTo>
                    <a:pt x="98" y="16"/>
                  </a:lnTo>
                  <a:lnTo>
                    <a:pt x="94" y="18"/>
                  </a:lnTo>
                  <a:lnTo>
                    <a:pt x="90" y="20"/>
                  </a:lnTo>
                  <a:lnTo>
                    <a:pt x="82" y="26"/>
                  </a:lnTo>
                  <a:lnTo>
                    <a:pt x="76" y="36"/>
                  </a:lnTo>
                  <a:lnTo>
                    <a:pt x="76" y="36"/>
                  </a:lnTo>
                  <a:lnTo>
                    <a:pt x="72" y="48"/>
                  </a:lnTo>
                  <a:lnTo>
                    <a:pt x="70" y="58"/>
                  </a:lnTo>
                  <a:lnTo>
                    <a:pt x="102" y="70"/>
                  </a:lnTo>
                  <a:lnTo>
                    <a:pt x="98" y="84"/>
                  </a:lnTo>
                  <a:lnTo>
                    <a:pt x="66" y="72"/>
                  </a:lnTo>
                  <a:lnTo>
                    <a:pt x="66" y="72"/>
                  </a:lnTo>
                  <a:lnTo>
                    <a:pt x="62" y="84"/>
                  </a:lnTo>
                  <a:lnTo>
                    <a:pt x="58" y="94"/>
                  </a:lnTo>
                  <a:lnTo>
                    <a:pt x="58" y="94"/>
                  </a:lnTo>
                  <a:lnTo>
                    <a:pt x="52" y="100"/>
                  </a:lnTo>
                  <a:lnTo>
                    <a:pt x="46" y="104"/>
                  </a:lnTo>
                  <a:lnTo>
                    <a:pt x="34" y="112"/>
                  </a:lnTo>
                  <a:lnTo>
                    <a:pt x="32" y="112"/>
                  </a:lnTo>
                  <a:lnTo>
                    <a:pt x="100" y="138"/>
                  </a:lnTo>
                  <a:lnTo>
                    <a:pt x="94" y="152"/>
                  </a:lnTo>
                  <a:lnTo>
                    <a:pt x="0"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39" name="Group 138"/>
          <p:cNvGrpSpPr/>
          <p:nvPr/>
        </p:nvGrpSpPr>
        <p:grpSpPr>
          <a:xfrm>
            <a:off x="4298523" y="3848095"/>
            <a:ext cx="358775" cy="362062"/>
            <a:chOff x="4714875" y="1246188"/>
            <a:chExt cx="358775" cy="361950"/>
          </a:xfrm>
        </p:grpSpPr>
        <p:sp>
          <p:nvSpPr>
            <p:cNvPr id="140" name="Freeform 31"/>
            <p:cNvSpPr>
              <a:spLocks/>
            </p:cNvSpPr>
            <p:nvPr/>
          </p:nvSpPr>
          <p:spPr bwMode="auto">
            <a:xfrm>
              <a:off x="4714875" y="1246188"/>
              <a:ext cx="358775" cy="361950"/>
            </a:xfrm>
            <a:custGeom>
              <a:avLst/>
              <a:gdLst>
                <a:gd name="T0" fmla="*/ 84 w 226"/>
                <a:gd name="T1" fmla="*/ 4 h 228"/>
                <a:gd name="T2" fmla="*/ 84 w 226"/>
                <a:gd name="T3" fmla="*/ 4 h 228"/>
                <a:gd name="T4" fmla="*/ 62 w 226"/>
                <a:gd name="T5" fmla="*/ 12 h 228"/>
                <a:gd name="T6" fmla="*/ 44 w 226"/>
                <a:gd name="T7" fmla="*/ 24 h 228"/>
                <a:gd name="T8" fmla="*/ 28 w 226"/>
                <a:gd name="T9" fmla="*/ 38 h 228"/>
                <a:gd name="T10" fmla="*/ 14 w 226"/>
                <a:gd name="T11" fmla="*/ 56 h 228"/>
                <a:gd name="T12" fmla="*/ 6 w 226"/>
                <a:gd name="T13" fmla="*/ 76 h 228"/>
                <a:gd name="T14" fmla="*/ 0 w 226"/>
                <a:gd name="T15" fmla="*/ 98 h 228"/>
                <a:gd name="T16" fmla="*/ 0 w 226"/>
                <a:gd name="T17" fmla="*/ 120 h 228"/>
                <a:gd name="T18" fmla="*/ 4 w 226"/>
                <a:gd name="T19" fmla="*/ 142 h 228"/>
                <a:gd name="T20" fmla="*/ 4 w 226"/>
                <a:gd name="T21" fmla="*/ 142 h 228"/>
                <a:gd name="T22" fmla="*/ 12 w 226"/>
                <a:gd name="T23" fmla="*/ 164 h 228"/>
                <a:gd name="T24" fmla="*/ 24 w 226"/>
                <a:gd name="T25" fmla="*/ 184 h 228"/>
                <a:gd name="T26" fmla="*/ 38 w 226"/>
                <a:gd name="T27" fmla="*/ 200 h 228"/>
                <a:gd name="T28" fmla="*/ 56 w 226"/>
                <a:gd name="T29" fmla="*/ 212 h 228"/>
                <a:gd name="T30" fmla="*/ 76 w 226"/>
                <a:gd name="T31" fmla="*/ 222 h 228"/>
                <a:gd name="T32" fmla="*/ 96 w 226"/>
                <a:gd name="T33" fmla="*/ 226 h 228"/>
                <a:gd name="T34" fmla="*/ 120 w 226"/>
                <a:gd name="T35" fmla="*/ 228 h 228"/>
                <a:gd name="T36" fmla="*/ 142 w 226"/>
                <a:gd name="T37" fmla="*/ 224 h 228"/>
                <a:gd name="T38" fmla="*/ 142 w 226"/>
                <a:gd name="T39" fmla="*/ 224 h 228"/>
                <a:gd name="T40" fmla="*/ 164 w 226"/>
                <a:gd name="T41" fmla="*/ 216 h 228"/>
                <a:gd name="T42" fmla="*/ 182 w 226"/>
                <a:gd name="T43" fmla="*/ 204 h 228"/>
                <a:gd name="T44" fmla="*/ 198 w 226"/>
                <a:gd name="T45" fmla="*/ 188 h 228"/>
                <a:gd name="T46" fmla="*/ 212 w 226"/>
                <a:gd name="T47" fmla="*/ 172 h 228"/>
                <a:gd name="T48" fmla="*/ 220 w 226"/>
                <a:gd name="T49" fmla="*/ 152 h 228"/>
                <a:gd name="T50" fmla="*/ 226 w 226"/>
                <a:gd name="T51" fmla="*/ 130 h 228"/>
                <a:gd name="T52" fmla="*/ 226 w 226"/>
                <a:gd name="T53" fmla="*/ 108 h 228"/>
                <a:gd name="T54" fmla="*/ 224 w 226"/>
                <a:gd name="T55" fmla="*/ 84 h 228"/>
                <a:gd name="T56" fmla="*/ 224 w 226"/>
                <a:gd name="T57" fmla="*/ 84 h 228"/>
                <a:gd name="T58" fmla="*/ 216 w 226"/>
                <a:gd name="T59" fmla="*/ 64 h 228"/>
                <a:gd name="T60" fmla="*/ 204 w 226"/>
                <a:gd name="T61" fmla="*/ 44 h 228"/>
                <a:gd name="T62" fmla="*/ 188 w 226"/>
                <a:gd name="T63" fmla="*/ 28 h 228"/>
                <a:gd name="T64" fmla="*/ 170 w 226"/>
                <a:gd name="T65" fmla="*/ 16 h 228"/>
                <a:gd name="T66" fmla="*/ 150 w 226"/>
                <a:gd name="T67" fmla="*/ 6 h 228"/>
                <a:gd name="T68" fmla="*/ 130 w 226"/>
                <a:gd name="T69" fmla="*/ 2 h 228"/>
                <a:gd name="T70" fmla="*/ 108 w 226"/>
                <a:gd name="T71" fmla="*/ 0 h 228"/>
                <a:gd name="T72" fmla="*/ 84 w 226"/>
                <a:gd name="T73" fmla="*/ 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 h="228">
                  <a:moveTo>
                    <a:pt x="84" y="4"/>
                  </a:moveTo>
                  <a:lnTo>
                    <a:pt x="84" y="4"/>
                  </a:lnTo>
                  <a:lnTo>
                    <a:pt x="62" y="12"/>
                  </a:lnTo>
                  <a:lnTo>
                    <a:pt x="44" y="24"/>
                  </a:lnTo>
                  <a:lnTo>
                    <a:pt x="28" y="38"/>
                  </a:lnTo>
                  <a:lnTo>
                    <a:pt x="14" y="56"/>
                  </a:lnTo>
                  <a:lnTo>
                    <a:pt x="6" y="76"/>
                  </a:lnTo>
                  <a:lnTo>
                    <a:pt x="0" y="98"/>
                  </a:lnTo>
                  <a:lnTo>
                    <a:pt x="0" y="120"/>
                  </a:lnTo>
                  <a:lnTo>
                    <a:pt x="4" y="142"/>
                  </a:lnTo>
                  <a:lnTo>
                    <a:pt x="4" y="142"/>
                  </a:lnTo>
                  <a:lnTo>
                    <a:pt x="12" y="164"/>
                  </a:lnTo>
                  <a:lnTo>
                    <a:pt x="24" y="184"/>
                  </a:lnTo>
                  <a:lnTo>
                    <a:pt x="38" y="200"/>
                  </a:lnTo>
                  <a:lnTo>
                    <a:pt x="56" y="212"/>
                  </a:lnTo>
                  <a:lnTo>
                    <a:pt x="76" y="222"/>
                  </a:lnTo>
                  <a:lnTo>
                    <a:pt x="96" y="226"/>
                  </a:lnTo>
                  <a:lnTo>
                    <a:pt x="120" y="228"/>
                  </a:lnTo>
                  <a:lnTo>
                    <a:pt x="142" y="224"/>
                  </a:lnTo>
                  <a:lnTo>
                    <a:pt x="142" y="224"/>
                  </a:lnTo>
                  <a:lnTo>
                    <a:pt x="164" y="216"/>
                  </a:lnTo>
                  <a:lnTo>
                    <a:pt x="182" y="204"/>
                  </a:lnTo>
                  <a:lnTo>
                    <a:pt x="198" y="188"/>
                  </a:lnTo>
                  <a:lnTo>
                    <a:pt x="212" y="172"/>
                  </a:lnTo>
                  <a:lnTo>
                    <a:pt x="220" y="152"/>
                  </a:lnTo>
                  <a:lnTo>
                    <a:pt x="226" y="130"/>
                  </a:lnTo>
                  <a:lnTo>
                    <a:pt x="226" y="108"/>
                  </a:lnTo>
                  <a:lnTo>
                    <a:pt x="224" y="84"/>
                  </a:lnTo>
                  <a:lnTo>
                    <a:pt x="224" y="84"/>
                  </a:lnTo>
                  <a:lnTo>
                    <a:pt x="216" y="64"/>
                  </a:lnTo>
                  <a:lnTo>
                    <a:pt x="204" y="44"/>
                  </a:lnTo>
                  <a:lnTo>
                    <a:pt x="188" y="28"/>
                  </a:lnTo>
                  <a:lnTo>
                    <a:pt x="170" y="16"/>
                  </a:lnTo>
                  <a:lnTo>
                    <a:pt x="150" y="6"/>
                  </a:lnTo>
                  <a:lnTo>
                    <a:pt x="130" y="2"/>
                  </a:lnTo>
                  <a:lnTo>
                    <a:pt x="108" y="0"/>
                  </a:lnTo>
                  <a:lnTo>
                    <a:pt x="84" y="4"/>
                  </a:lnTo>
                  <a:close/>
                </a:path>
              </a:pathLst>
            </a:custGeom>
            <a:solidFill>
              <a:srgbClr val="FFD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Freeform 33"/>
            <p:cNvSpPr>
              <a:spLocks/>
            </p:cNvSpPr>
            <p:nvPr/>
          </p:nvSpPr>
          <p:spPr bwMode="auto">
            <a:xfrm>
              <a:off x="4819650" y="1296988"/>
              <a:ext cx="184150" cy="257175"/>
            </a:xfrm>
            <a:custGeom>
              <a:avLst/>
              <a:gdLst>
                <a:gd name="T0" fmla="*/ 28 w 116"/>
                <a:gd name="T1" fmla="*/ 162 h 162"/>
                <a:gd name="T2" fmla="*/ 24 w 116"/>
                <a:gd name="T3" fmla="*/ 152 h 162"/>
                <a:gd name="T4" fmla="*/ 24 w 116"/>
                <a:gd name="T5" fmla="*/ 152 h 162"/>
                <a:gd name="T6" fmla="*/ 30 w 116"/>
                <a:gd name="T7" fmla="*/ 142 h 162"/>
                <a:gd name="T8" fmla="*/ 36 w 116"/>
                <a:gd name="T9" fmla="*/ 130 h 162"/>
                <a:gd name="T10" fmla="*/ 36 w 116"/>
                <a:gd name="T11" fmla="*/ 120 h 162"/>
                <a:gd name="T12" fmla="*/ 34 w 116"/>
                <a:gd name="T13" fmla="*/ 108 h 162"/>
                <a:gd name="T14" fmla="*/ 34 w 116"/>
                <a:gd name="T15" fmla="*/ 108 h 162"/>
                <a:gd name="T16" fmla="*/ 26 w 116"/>
                <a:gd name="T17" fmla="*/ 94 h 162"/>
                <a:gd name="T18" fmla="*/ 4 w 116"/>
                <a:gd name="T19" fmla="*/ 104 h 162"/>
                <a:gd name="T20" fmla="*/ 0 w 116"/>
                <a:gd name="T21" fmla="*/ 90 h 162"/>
                <a:gd name="T22" fmla="*/ 20 w 116"/>
                <a:gd name="T23" fmla="*/ 82 h 162"/>
                <a:gd name="T24" fmla="*/ 20 w 116"/>
                <a:gd name="T25" fmla="*/ 82 h 162"/>
                <a:gd name="T26" fmla="*/ 14 w 116"/>
                <a:gd name="T27" fmla="*/ 72 h 162"/>
                <a:gd name="T28" fmla="*/ 8 w 116"/>
                <a:gd name="T29" fmla="*/ 62 h 162"/>
                <a:gd name="T30" fmla="*/ 8 w 116"/>
                <a:gd name="T31" fmla="*/ 62 h 162"/>
                <a:gd name="T32" fmla="*/ 4 w 116"/>
                <a:gd name="T33" fmla="*/ 54 h 162"/>
                <a:gd name="T34" fmla="*/ 4 w 116"/>
                <a:gd name="T35" fmla="*/ 44 h 162"/>
                <a:gd name="T36" fmla="*/ 4 w 116"/>
                <a:gd name="T37" fmla="*/ 36 h 162"/>
                <a:gd name="T38" fmla="*/ 8 w 116"/>
                <a:gd name="T39" fmla="*/ 28 h 162"/>
                <a:gd name="T40" fmla="*/ 12 w 116"/>
                <a:gd name="T41" fmla="*/ 22 h 162"/>
                <a:gd name="T42" fmla="*/ 18 w 116"/>
                <a:gd name="T43" fmla="*/ 16 h 162"/>
                <a:gd name="T44" fmla="*/ 24 w 116"/>
                <a:gd name="T45" fmla="*/ 10 h 162"/>
                <a:gd name="T46" fmla="*/ 32 w 116"/>
                <a:gd name="T47" fmla="*/ 6 h 162"/>
                <a:gd name="T48" fmla="*/ 32 w 116"/>
                <a:gd name="T49" fmla="*/ 6 h 162"/>
                <a:gd name="T50" fmla="*/ 48 w 116"/>
                <a:gd name="T51" fmla="*/ 2 h 162"/>
                <a:gd name="T52" fmla="*/ 58 w 116"/>
                <a:gd name="T53" fmla="*/ 0 h 162"/>
                <a:gd name="T54" fmla="*/ 60 w 116"/>
                <a:gd name="T55" fmla="*/ 16 h 162"/>
                <a:gd name="T56" fmla="*/ 60 w 116"/>
                <a:gd name="T57" fmla="*/ 16 h 162"/>
                <a:gd name="T58" fmla="*/ 50 w 116"/>
                <a:gd name="T59" fmla="*/ 16 h 162"/>
                <a:gd name="T60" fmla="*/ 38 w 116"/>
                <a:gd name="T61" fmla="*/ 20 h 162"/>
                <a:gd name="T62" fmla="*/ 38 w 116"/>
                <a:gd name="T63" fmla="*/ 20 h 162"/>
                <a:gd name="T64" fmla="*/ 28 w 116"/>
                <a:gd name="T65" fmla="*/ 26 h 162"/>
                <a:gd name="T66" fmla="*/ 26 w 116"/>
                <a:gd name="T67" fmla="*/ 30 h 162"/>
                <a:gd name="T68" fmla="*/ 24 w 116"/>
                <a:gd name="T69" fmla="*/ 34 h 162"/>
                <a:gd name="T70" fmla="*/ 22 w 116"/>
                <a:gd name="T71" fmla="*/ 44 h 162"/>
                <a:gd name="T72" fmla="*/ 26 w 116"/>
                <a:gd name="T73" fmla="*/ 54 h 162"/>
                <a:gd name="T74" fmla="*/ 26 w 116"/>
                <a:gd name="T75" fmla="*/ 54 h 162"/>
                <a:gd name="T76" fmla="*/ 32 w 116"/>
                <a:gd name="T77" fmla="*/ 66 h 162"/>
                <a:gd name="T78" fmla="*/ 36 w 116"/>
                <a:gd name="T79" fmla="*/ 74 h 162"/>
                <a:gd name="T80" fmla="*/ 68 w 116"/>
                <a:gd name="T81" fmla="*/ 62 h 162"/>
                <a:gd name="T82" fmla="*/ 74 w 116"/>
                <a:gd name="T83" fmla="*/ 74 h 162"/>
                <a:gd name="T84" fmla="*/ 44 w 116"/>
                <a:gd name="T85" fmla="*/ 86 h 162"/>
                <a:gd name="T86" fmla="*/ 44 w 116"/>
                <a:gd name="T87" fmla="*/ 86 h 162"/>
                <a:gd name="T88" fmla="*/ 50 w 116"/>
                <a:gd name="T89" fmla="*/ 98 h 162"/>
                <a:gd name="T90" fmla="*/ 52 w 116"/>
                <a:gd name="T91" fmla="*/ 110 h 162"/>
                <a:gd name="T92" fmla="*/ 52 w 116"/>
                <a:gd name="T93" fmla="*/ 110 h 162"/>
                <a:gd name="T94" fmla="*/ 52 w 116"/>
                <a:gd name="T95" fmla="*/ 116 h 162"/>
                <a:gd name="T96" fmla="*/ 52 w 116"/>
                <a:gd name="T97" fmla="*/ 124 h 162"/>
                <a:gd name="T98" fmla="*/ 46 w 116"/>
                <a:gd name="T99" fmla="*/ 138 h 162"/>
                <a:gd name="T100" fmla="*/ 46 w 116"/>
                <a:gd name="T101" fmla="*/ 138 h 162"/>
                <a:gd name="T102" fmla="*/ 110 w 116"/>
                <a:gd name="T103" fmla="*/ 110 h 162"/>
                <a:gd name="T104" fmla="*/ 116 w 116"/>
                <a:gd name="T105" fmla="*/ 126 h 162"/>
                <a:gd name="T106" fmla="*/ 28 w 116"/>
                <a:gd name="T10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62">
                  <a:moveTo>
                    <a:pt x="28" y="162"/>
                  </a:moveTo>
                  <a:lnTo>
                    <a:pt x="24" y="152"/>
                  </a:lnTo>
                  <a:lnTo>
                    <a:pt x="24" y="152"/>
                  </a:lnTo>
                  <a:lnTo>
                    <a:pt x="30" y="142"/>
                  </a:lnTo>
                  <a:lnTo>
                    <a:pt x="36" y="130"/>
                  </a:lnTo>
                  <a:lnTo>
                    <a:pt x="36" y="120"/>
                  </a:lnTo>
                  <a:lnTo>
                    <a:pt x="34" y="108"/>
                  </a:lnTo>
                  <a:lnTo>
                    <a:pt x="34" y="108"/>
                  </a:lnTo>
                  <a:lnTo>
                    <a:pt x="26" y="94"/>
                  </a:lnTo>
                  <a:lnTo>
                    <a:pt x="4" y="104"/>
                  </a:lnTo>
                  <a:lnTo>
                    <a:pt x="0" y="90"/>
                  </a:lnTo>
                  <a:lnTo>
                    <a:pt x="20" y="82"/>
                  </a:lnTo>
                  <a:lnTo>
                    <a:pt x="20" y="82"/>
                  </a:lnTo>
                  <a:lnTo>
                    <a:pt x="14" y="72"/>
                  </a:lnTo>
                  <a:lnTo>
                    <a:pt x="8" y="62"/>
                  </a:lnTo>
                  <a:lnTo>
                    <a:pt x="8" y="62"/>
                  </a:lnTo>
                  <a:lnTo>
                    <a:pt x="4" y="54"/>
                  </a:lnTo>
                  <a:lnTo>
                    <a:pt x="4" y="44"/>
                  </a:lnTo>
                  <a:lnTo>
                    <a:pt x="4" y="36"/>
                  </a:lnTo>
                  <a:lnTo>
                    <a:pt x="8" y="28"/>
                  </a:lnTo>
                  <a:lnTo>
                    <a:pt x="12" y="22"/>
                  </a:lnTo>
                  <a:lnTo>
                    <a:pt x="18" y="16"/>
                  </a:lnTo>
                  <a:lnTo>
                    <a:pt x="24" y="10"/>
                  </a:lnTo>
                  <a:lnTo>
                    <a:pt x="32" y="6"/>
                  </a:lnTo>
                  <a:lnTo>
                    <a:pt x="32" y="6"/>
                  </a:lnTo>
                  <a:lnTo>
                    <a:pt x="48" y="2"/>
                  </a:lnTo>
                  <a:lnTo>
                    <a:pt x="58" y="0"/>
                  </a:lnTo>
                  <a:lnTo>
                    <a:pt x="60" y="16"/>
                  </a:lnTo>
                  <a:lnTo>
                    <a:pt x="60" y="16"/>
                  </a:lnTo>
                  <a:lnTo>
                    <a:pt x="50" y="16"/>
                  </a:lnTo>
                  <a:lnTo>
                    <a:pt x="38" y="20"/>
                  </a:lnTo>
                  <a:lnTo>
                    <a:pt x="38" y="20"/>
                  </a:lnTo>
                  <a:lnTo>
                    <a:pt x="28" y="26"/>
                  </a:lnTo>
                  <a:lnTo>
                    <a:pt x="26" y="30"/>
                  </a:lnTo>
                  <a:lnTo>
                    <a:pt x="24" y="34"/>
                  </a:lnTo>
                  <a:lnTo>
                    <a:pt x="22" y="44"/>
                  </a:lnTo>
                  <a:lnTo>
                    <a:pt x="26" y="54"/>
                  </a:lnTo>
                  <a:lnTo>
                    <a:pt x="26" y="54"/>
                  </a:lnTo>
                  <a:lnTo>
                    <a:pt x="32" y="66"/>
                  </a:lnTo>
                  <a:lnTo>
                    <a:pt x="36" y="74"/>
                  </a:lnTo>
                  <a:lnTo>
                    <a:pt x="68" y="62"/>
                  </a:lnTo>
                  <a:lnTo>
                    <a:pt x="74" y="74"/>
                  </a:lnTo>
                  <a:lnTo>
                    <a:pt x="44" y="86"/>
                  </a:lnTo>
                  <a:lnTo>
                    <a:pt x="44" y="86"/>
                  </a:lnTo>
                  <a:lnTo>
                    <a:pt x="50" y="98"/>
                  </a:lnTo>
                  <a:lnTo>
                    <a:pt x="52" y="110"/>
                  </a:lnTo>
                  <a:lnTo>
                    <a:pt x="52" y="110"/>
                  </a:lnTo>
                  <a:lnTo>
                    <a:pt x="52" y="116"/>
                  </a:lnTo>
                  <a:lnTo>
                    <a:pt x="52" y="124"/>
                  </a:lnTo>
                  <a:lnTo>
                    <a:pt x="46" y="138"/>
                  </a:lnTo>
                  <a:lnTo>
                    <a:pt x="46" y="138"/>
                  </a:lnTo>
                  <a:lnTo>
                    <a:pt x="110" y="110"/>
                  </a:lnTo>
                  <a:lnTo>
                    <a:pt x="116" y="126"/>
                  </a:lnTo>
                  <a:lnTo>
                    <a:pt x="2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7" name="Group 66"/>
          <p:cNvGrpSpPr/>
          <p:nvPr/>
        </p:nvGrpSpPr>
        <p:grpSpPr>
          <a:xfrm>
            <a:off x="4675854" y="3885727"/>
            <a:ext cx="371475" cy="371590"/>
            <a:chOff x="3764437" y="4217083"/>
            <a:chExt cx="371475" cy="371590"/>
          </a:xfrm>
        </p:grpSpPr>
        <p:sp>
          <p:nvSpPr>
            <p:cNvPr id="143" name="Freeform 24"/>
            <p:cNvSpPr>
              <a:spLocks/>
            </p:cNvSpPr>
            <p:nvPr/>
          </p:nvSpPr>
          <p:spPr bwMode="auto">
            <a:xfrm>
              <a:off x="3764437" y="4217083"/>
              <a:ext cx="371475" cy="371590"/>
            </a:xfrm>
            <a:custGeom>
              <a:avLst/>
              <a:gdLst>
                <a:gd name="T0" fmla="*/ 174 w 234"/>
                <a:gd name="T1" fmla="*/ 16 h 234"/>
                <a:gd name="T2" fmla="*/ 174 w 234"/>
                <a:gd name="T3" fmla="*/ 16 h 234"/>
                <a:gd name="T4" fmla="*/ 164 w 234"/>
                <a:gd name="T5" fmla="*/ 10 h 234"/>
                <a:gd name="T6" fmla="*/ 152 w 234"/>
                <a:gd name="T7" fmla="*/ 6 h 234"/>
                <a:gd name="T8" fmla="*/ 130 w 234"/>
                <a:gd name="T9" fmla="*/ 0 h 234"/>
                <a:gd name="T10" fmla="*/ 108 w 234"/>
                <a:gd name="T11" fmla="*/ 0 h 234"/>
                <a:gd name="T12" fmla="*/ 86 w 234"/>
                <a:gd name="T13" fmla="*/ 4 h 234"/>
                <a:gd name="T14" fmla="*/ 64 w 234"/>
                <a:gd name="T15" fmla="*/ 12 h 234"/>
                <a:gd name="T16" fmla="*/ 46 w 234"/>
                <a:gd name="T17" fmla="*/ 24 h 234"/>
                <a:gd name="T18" fmla="*/ 28 w 234"/>
                <a:gd name="T19" fmla="*/ 40 h 234"/>
                <a:gd name="T20" fmla="*/ 22 w 234"/>
                <a:gd name="T21" fmla="*/ 50 h 234"/>
                <a:gd name="T22" fmla="*/ 16 w 234"/>
                <a:gd name="T23" fmla="*/ 60 h 234"/>
                <a:gd name="T24" fmla="*/ 16 w 234"/>
                <a:gd name="T25" fmla="*/ 60 h 234"/>
                <a:gd name="T26" fmla="*/ 10 w 234"/>
                <a:gd name="T27" fmla="*/ 70 h 234"/>
                <a:gd name="T28" fmla="*/ 6 w 234"/>
                <a:gd name="T29" fmla="*/ 82 h 234"/>
                <a:gd name="T30" fmla="*/ 0 w 234"/>
                <a:gd name="T31" fmla="*/ 104 h 234"/>
                <a:gd name="T32" fmla="*/ 0 w 234"/>
                <a:gd name="T33" fmla="*/ 126 h 234"/>
                <a:gd name="T34" fmla="*/ 4 w 234"/>
                <a:gd name="T35" fmla="*/ 148 h 234"/>
                <a:gd name="T36" fmla="*/ 12 w 234"/>
                <a:gd name="T37" fmla="*/ 170 h 234"/>
                <a:gd name="T38" fmla="*/ 24 w 234"/>
                <a:gd name="T39" fmla="*/ 188 h 234"/>
                <a:gd name="T40" fmla="*/ 40 w 234"/>
                <a:gd name="T41" fmla="*/ 204 h 234"/>
                <a:gd name="T42" fmla="*/ 50 w 234"/>
                <a:gd name="T43" fmla="*/ 212 h 234"/>
                <a:gd name="T44" fmla="*/ 60 w 234"/>
                <a:gd name="T45" fmla="*/ 218 h 234"/>
                <a:gd name="T46" fmla="*/ 60 w 234"/>
                <a:gd name="T47" fmla="*/ 218 h 234"/>
                <a:gd name="T48" fmla="*/ 70 w 234"/>
                <a:gd name="T49" fmla="*/ 224 h 234"/>
                <a:gd name="T50" fmla="*/ 82 w 234"/>
                <a:gd name="T51" fmla="*/ 228 h 234"/>
                <a:gd name="T52" fmla="*/ 104 w 234"/>
                <a:gd name="T53" fmla="*/ 232 h 234"/>
                <a:gd name="T54" fmla="*/ 126 w 234"/>
                <a:gd name="T55" fmla="*/ 234 h 234"/>
                <a:gd name="T56" fmla="*/ 148 w 234"/>
                <a:gd name="T57" fmla="*/ 230 h 234"/>
                <a:gd name="T58" fmla="*/ 170 w 234"/>
                <a:gd name="T59" fmla="*/ 222 h 234"/>
                <a:gd name="T60" fmla="*/ 188 w 234"/>
                <a:gd name="T61" fmla="*/ 210 h 234"/>
                <a:gd name="T62" fmla="*/ 206 w 234"/>
                <a:gd name="T63" fmla="*/ 194 h 234"/>
                <a:gd name="T64" fmla="*/ 212 w 234"/>
                <a:gd name="T65" fmla="*/ 184 h 234"/>
                <a:gd name="T66" fmla="*/ 218 w 234"/>
                <a:gd name="T67" fmla="*/ 174 h 234"/>
                <a:gd name="T68" fmla="*/ 218 w 234"/>
                <a:gd name="T69" fmla="*/ 174 h 234"/>
                <a:gd name="T70" fmla="*/ 224 w 234"/>
                <a:gd name="T71" fmla="*/ 164 h 234"/>
                <a:gd name="T72" fmla="*/ 228 w 234"/>
                <a:gd name="T73" fmla="*/ 152 h 234"/>
                <a:gd name="T74" fmla="*/ 232 w 234"/>
                <a:gd name="T75" fmla="*/ 130 h 234"/>
                <a:gd name="T76" fmla="*/ 234 w 234"/>
                <a:gd name="T77" fmla="*/ 108 h 234"/>
                <a:gd name="T78" fmla="*/ 230 w 234"/>
                <a:gd name="T79" fmla="*/ 86 h 234"/>
                <a:gd name="T80" fmla="*/ 222 w 234"/>
                <a:gd name="T81" fmla="*/ 64 h 234"/>
                <a:gd name="T82" fmla="*/ 210 w 234"/>
                <a:gd name="T83" fmla="*/ 46 h 234"/>
                <a:gd name="T84" fmla="*/ 194 w 234"/>
                <a:gd name="T85" fmla="*/ 28 h 234"/>
                <a:gd name="T86" fmla="*/ 184 w 234"/>
                <a:gd name="T87" fmla="*/ 22 h 234"/>
                <a:gd name="T88" fmla="*/ 174 w 234"/>
                <a:gd name="T89" fmla="*/ 1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4" h="234">
                  <a:moveTo>
                    <a:pt x="174" y="16"/>
                  </a:moveTo>
                  <a:lnTo>
                    <a:pt x="174" y="16"/>
                  </a:lnTo>
                  <a:lnTo>
                    <a:pt x="164" y="10"/>
                  </a:lnTo>
                  <a:lnTo>
                    <a:pt x="152" y="6"/>
                  </a:lnTo>
                  <a:lnTo>
                    <a:pt x="130" y="0"/>
                  </a:lnTo>
                  <a:lnTo>
                    <a:pt x="108" y="0"/>
                  </a:lnTo>
                  <a:lnTo>
                    <a:pt x="86" y="4"/>
                  </a:lnTo>
                  <a:lnTo>
                    <a:pt x="64" y="12"/>
                  </a:lnTo>
                  <a:lnTo>
                    <a:pt x="46" y="24"/>
                  </a:lnTo>
                  <a:lnTo>
                    <a:pt x="28" y="40"/>
                  </a:lnTo>
                  <a:lnTo>
                    <a:pt x="22" y="50"/>
                  </a:lnTo>
                  <a:lnTo>
                    <a:pt x="16" y="60"/>
                  </a:lnTo>
                  <a:lnTo>
                    <a:pt x="16" y="60"/>
                  </a:lnTo>
                  <a:lnTo>
                    <a:pt x="10" y="70"/>
                  </a:lnTo>
                  <a:lnTo>
                    <a:pt x="6" y="82"/>
                  </a:lnTo>
                  <a:lnTo>
                    <a:pt x="0" y="104"/>
                  </a:lnTo>
                  <a:lnTo>
                    <a:pt x="0" y="126"/>
                  </a:lnTo>
                  <a:lnTo>
                    <a:pt x="4" y="148"/>
                  </a:lnTo>
                  <a:lnTo>
                    <a:pt x="12" y="170"/>
                  </a:lnTo>
                  <a:lnTo>
                    <a:pt x="24" y="188"/>
                  </a:lnTo>
                  <a:lnTo>
                    <a:pt x="40" y="204"/>
                  </a:lnTo>
                  <a:lnTo>
                    <a:pt x="50" y="212"/>
                  </a:lnTo>
                  <a:lnTo>
                    <a:pt x="60" y="218"/>
                  </a:lnTo>
                  <a:lnTo>
                    <a:pt x="60" y="218"/>
                  </a:lnTo>
                  <a:lnTo>
                    <a:pt x="70" y="224"/>
                  </a:lnTo>
                  <a:lnTo>
                    <a:pt x="82" y="228"/>
                  </a:lnTo>
                  <a:lnTo>
                    <a:pt x="104" y="232"/>
                  </a:lnTo>
                  <a:lnTo>
                    <a:pt x="126" y="234"/>
                  </a:lnTo>
                  <a:lnTo>
                    <a:pt x="148" y="230"/>
                  </a:lnTo>
                  <a:lnTo>
                    <a:pt x="170" y="222"/>
                  </a:lnTo>
                  <a:lnTo>
                    <a:pt x="188" y="210"/>
                  </a:lnTo>
                  <a:lnTo>
                    <a:pt x="206" y="194"/>
                  </a:lnTo>
                  <a:lnTo>
                    <a:pt x="212" y="184"/>
                  </a:lnTo>
                  <a:lnTo>
                    <a:pt x="218" y="174"/>
                  </a:lnTo>
                  <a:lnTo>
                    <a:pt x="218" y="174"/>
                  </a:lnTo>
                  <a:lnTo>
                    <a:pt x="224" y="164"/>
                  </a:lnTo>
                  <a:lnTo>
                    <a:pt x="228" y="152"/>
                  </a:lnTo>
                  <a:lnTo>
                    <a:pt x="232" y="130"/>
                  </a:lnTo>
                  <a:lnTo>
                    <a:pt x="234" y="108"/>
                  </a:lnTo>
                  <a:lnTo>
                    <a:pt x="230" y="86"/>
                  </a:lnTo>
                  <a:lnTo>
                    <a:pt x="222" y="64"/>
                  </a:lnTo>
                  <a:lnTo>
                    <a:pt x="210" y="46"/>
                  </a:lnTo>
                  <a:lnTo>
                    <a:pt x="194" y="28"/>
                  </a:lnTo>
                  <a:lnTo>
                    <a:pt x="184" y="22"/>
                  </a:lnTo>
                  <a:lnTo>
                    <a:pt x="174" y="16"/>
                  </a:lnTo>
                  <a:close/>
                </a:path>
              </a:pathLst>
            </a:custGeom>
            <a:solidFill>
              <a:srgbClr val="FFB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26"/>
            <p:cNvSpPr>
              <a:spLocks/>
            </p:cNvSpPr>
            <p:nvPr/>
          </p:nvSpPr>
          <p:spPr bwMode="auto">
            <a:xfrm>
              <a:off x="3828186" y="4292232"/>
              <a:ext cx="219075" cy="241375"/>
            </a:xfrm>
            <a:custGeom>
              <a:avLst/>
              <a:gdLst>
                <a:gd name="T0" fmla="*/ 0 w 138"/>
                <a:gd name="T1" fmla="*/ 116 h 152"/>
                <a:gd name="T2" fmla="*/ 4 w 138"/>
                <a:gd name="T3" fmla="*/ 106 h 152"/>
                <a:gd name="T4" fmla="*/ 4 w 138"/>
                <a:gd name="T5" fmla="*/ 106 h 152"/>
                <a:gd name="T6" fmla="*/ 18 w 138"/>
                <a:gd name="T7" fmla="*/ 104 h 152"/>
                <a:gd name="T8" fmla="*/ 30 w 138"/>
                <a:gd name="T9" fmla="*/ 98 h 152"/>
                <a:gd name="T10" fmla="*/ 38 w 138"/>
                <a:gd name="T11" fmla="*/ 90 h 152"/>
                <a:gd name="T12" fmla="*/ 44 w 138"/>
                <a:gd name="T13" fmla="*/ 80 h 152"/>
                <a:gd name="T14" fmla="*/ 44 w 138"/>
                <a:gd name="T15" fmla="*/ 80 h 152"/>
                <a:gd name="T16" fmla="*/ 48 w 138"/>
                <a:gd name="T17" fmla="*/ 64 h 152"/>
                <a:gd name="T18" fmla="*/ 26 w 138"/>
                <a:gd name="T19" fmla="*/ 56 h 152"/>
                <a:gd name="T20" fmla="*/ 32 w 138"/>
                <a:gd name="T21" fmla="*/ 44 h 152"/>
                <a:gd name="T22" fmla="*/ 52 w 138"/>
                <a:gd name="T23" fmla="*/ 52 h 152"/>
                <a:gd name="T24" fmla="*/ 52 w 138"/>
                <a:gd name="T25" fmla="*/ 52 h 152"/>
                <a:gd name="T26" fmla="*/ 54 w 138"/>
                <a:gd name="T27" fmla="*/ 40 h 152"/>
                <a:gd name="T28" fmla="*/ 58 w 138"/>
                <a:gd name="T29" fmla="*/ 28 h 152"/>
                <a:gd name="T30" fmla="*/ 58 w 138"/>
                <a:gd name="T31" fmla="*/ 28 h 152"/>
                <a:gd name="T32" fmla="*/ 62 w 138"/>
                <a:gd name="T33" fmla="*/ 20 h 152"/>
                <a:gd name="T34" fmla="*/ 68 w 138"/>
                <a:gd name="T35" fmla="*/ 12 h 152"/>
                <a:gd name="T36" fmla="*/ 74 w 138"/>
                <a:gd name="T37" fmla="*/ 8 h 152"/>
                <a:gd name="T38" fmla="*/ 82 w 138"/>
                <a:gd name="T39" fmla="*/ 4 h 152"/>
                <a:gd name="T40" fmla="*/ 90 w 138"/>
                <a:gd name="T41" fmla="*/ 2 h 152"/>
                <a:gd name="T42" fmla="*/ 98 w 138"/>
                <a:gd name="T43" fmla="*/ 0 h 152"/>
                <a:gd name="T44" fmla="*/ 108 w 138"/>
                <a:gd name="T45" fmla="*/ 2 h 152"/>
                <a:gd name="T46" fmla="*/ 116 w 138"/>
                <a:gd name="T47" fmla="*/ 4 h 152"/>
                <a:gd name="T48" fmla="*/ 116 w 138"/>
                <a:gd name="T49" fmla="*/ 4 h 152"/>
                <a:gd name="T50" fmla="*/ 130 w 138"/>
                <a:gd name="T51" fmla="*/ 12 h 152"/>
                <a:gd name="T52" fmla="*/ 138 w 138"/>
                <a:gd name="T53" fmla="*/ 18 h 152"/>
                <a:gd name="T54" fmla="*/ 130 w 138"/>
                <a:gd name="T55" fmla="*/ 30 h 152"/>
                <a:gd name="T56" fmla="*/ 130 w 138"/>
                <a:gd name="T57" fmla="*/ 30 h 152"/>
                <a:gd name="T58" fmla="*/ 122 w 138"/>
                <a:gd name="T59" fmla="*/ 24 h 152"/>
                <a:gd name="T60" fmla="*/ 110 w 138"/>
                <a:gd name="T61" fmla="*/ 18 h 152"/>
                <a:gd name="T62" fmla="*/ 110 w 138"/>
                <a:gd name="T63" fmla="*/ 18 h 152"/>
                <a:gd name="T64" fmla="*/ 104 w 138"/>
                <a:gd name="T65" fmla="*/ 18 h 152"/>
                <a:gd name="T66" fmla="*/ 98 w 138"/>
                <a:gd name="T67" fmla="*/ 16 h 152"/>
                <a:gd name="T68" fmla="*/ 94 w 138"/>
                <a:gd name="T69" fmla="*/ 18 h 152"/>
                <a:gd name="T70" fmla="*/ 90 w 138"/>
                <a:gd name="T71" fmla="*/ 20 h 152"/>
                <a:gd name="T72" fmla="*/ 82 w 138"/>
                <a:gd name="T73" fmla="*/ 26 h 152"/>
                <a:gd name="T74" fmla="*/ 76 w 138"/>
                <a:gd name="T75" fmla="*/ 36 h 152"/>
                <a:gd name="T76" fmla="*/ 76 w 138"/>
                <a:gd name="T77" fmla="*/ 36 h 152"/>
                <a:gd name="T78" fmla="*/ 72 w 138"/>
                <a:gd name="T79" fmla="*/ 48 h 152"/>
                <a:gd name="T80" fmla="*/ 70 w 138"/>
                <a:gd name="T81" fmla="*/ 58 h 152"/>
                <a:gd name="T82" fmla="*/ 102 w 138"/>
                <a:gd name="T83" fmla="*/ 70 h 152"/>
                <a:gd name="T84" fmla="*/ 98 w 138"/>
                <a:gd name="T85" fmla="*/ 84 h 152"/>
                <a:gd name="T86" fmla="*/ 66 w 138"/>
                <a:gd name="T87" fmla="*/ 72 h 152"/>
                <a:gd name="T88" fmla="*/ 66 w 138"/>
                <a:gd name="T89" fmla="*/ 72 h 152"/>
                <a:gd name="T90" fmla="*/ 62 w 138"/>
                <a:gd name="T91" fmla="*/ 84 h 152"/>
                <a:gd name="T92" fmla="*/ 58 w 138"/>
                <a:gd name="T93" fmla="*/ 94 h 152"/>
                <a:gd name="T94" fmla="*/ 58 w 138"/>
                <a:gd name="T95" fmla="*/ 94 h 152"/>
                <a:gd name="T96" fmla="*/ 52 w 138"/>
                <a:gd name="T97" fmla="*/ 100 h 152"/>
                <a:gd name="T98" fmla="*/ 46 w 138"/>
                <a:gd name="T99" fmla="*/ 104 h 152"/>
                <a:gd name="T100" fmla="*/ 34 w 138"/>
                <a:gd name="T101" fmla="*/ 112 h 152"/>
                <a:gd name="T102" fmla="*/ 32 w 138"/>
                <a:gd name="T103" fmla="*/ 112 h 152"/>
                <a:gd name="T104" fmla="*/ 100 w 138"/>
                <a:gd name="T105" fmla="*/ 138 h 152"/>
                <a:gd name="T106" fmla="*/ 94 w 138"/>
                <a:gd name="T107" fmla="*/ 152 h 152"/>
                <a:gd name="T108" fmla="*/ 0 w 138"/>
                <a:gd name="T109" fmla="*/ 11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 h="152">
                  <a:moveTo>
                    <a:pt x="0" y="116"/>
                  </a:moveTo>
                  <a:lnTo>
                    <a:pt x="4" y="106"/>
                  </a:lnTo>
                  <a:lnTo>
                    <a:pt x="4" y="106"/>
                  </a:lnTo>
                  <a:lnTo>
                    <a:pt x="18" y="104"/>
                  </a:lnTo>
                  <a:lnTo>
                    <a:pt x="30" y="98"/>
                  </a:lnTo>
                  <a:lnTo>
                    <a:pt x="38" y="90"/>
                  </a:lnTo>
                  <a:lnTo>
                    <a:pt x="44" y="80"/>
                  </a:lnTo>
                  <a:lnTo>
                    <a:pt x="44" y="80"/>
                  </a:lnTo>
                  <a:lnTo>
                    <a:pt x="48" y="64"/>
                  </a:lnTo>
                  <a:lnTo>
                    <a:pt x="26" y="56"/>
                  </a:lnTo>
                  <a:lnTo>
                    <a:pt x="32" y="44"/>
                  </a:lnTo>
                  <a:lnTo>
                    <a:pt x="52" y="52"/>
                  </a:lnTo>
                  <a:lnTo>
                    <a:pt x="52" y="52"/>
                  </a:lnTo>
                  <a:lnTo>
                    <a:pt x="54" y="40"/>
                  </a:lnTo>
                  <a:lnTo>
                    <a:pt x="58" y="28"/>
                  </a:lnTo>
                  <a:lnTo>
                    <a:pt x="58" y="28"/>
                  </a:lnTo>
                  <a:lnTo>
                    <a:pt x="62" y="20"/>
                  </a:lnTo>
                  <a:lnTo>
                    <a:pt x="68" y="12"/>
                  </a:lnTo>
                  <a:lnTo>
                    <a:pt x="74" y="8"/>
                  </a:lnTo>
                  <a:lnTo>
                    <a:pt x="82" y="4"/>
                  </a:lnTo>
                  <a:lnTo>
                    <a:pt x="90" y="2"/>
                  </a:lnTo>
                  <a:lnTo>
                    <a:pt x="98" y="0"/>
                  </a:lnTo>
                  <a:lnTo>
                    <a:pt x="108" y="2"/>
                  </a:lnTo>
                  <a:lnTo>
                    <a:pt x="116" y="4"/>
                  </a:lnTo>
                  <a:lnTo>
                    <a:pt x="116" y="4"/>
                  </a:lnTo>
                  <a:lnTo>
                    <a:pt x="130" y="12"/>
                  </a:lnTo>
                  <a:lnTo>
                    <a:pt x="138" y="18"/>
                  </a:lnTo>
                  <a:lnTo>
                    <a:pt x="130" y="30"/>
                  </a:lnTo>
                  <a:lnTo>
                    <a:pt x="130" y="30"/>
                  </a:lnTo>
                  <a:lnTo>
                    <a:pt x="122" y="24"/>
                  </a:lnTo>
                  <a:lnTo>
                    <a:pt x="110" y="18"/>
                  </a:lnTo>
                  <a:lnTo>
                    <a:pt x="110" y="18"/>
                  </a:lnTo>
                  <a:lnTo>
                    <a:pt x="104" y="18"/>
                  </a:lnTo>
                  <a:lnTo>
                    <a:pt x="98" y="16"/>
                  </a:lnTo>
                  <a:lnTo>
                    <a:pt x="94" y="18"/>
                  </a:lnTo>
                  <a:lnTo>
                    <a:pt x="90" y="20"/>
                  </a:lnTo>
                  <a:lnTo>
                    <a:pt x="82" y="26"/>
                  </a:lnTo>
                  <a:lnTo>
                    <a:pt x="76" y="36"/>
                  </a:lnTo>
                  <a:lnTo>
                    <a:pt x="76" y="36"/>
                  </a:lnTo>
                  <a:lnTo>
                    <a:pt x="72" y="48"/>
                  </a:lnTo>
                  <a:lnTo>
                    <a:pt x="70" y="58"/>
                  </a:lnTo>
                  <a:lnTo>
                    <a:pt x="102" y="70"/>
                  </a:lnTo>
                  <a:lnTo>
                    <a:pt x="98" y="84"/>
                  </a:lnTo>
                  <a:lnTo>
                    <a:pt x="66" y="72"/>
                  </a:lnTo>
                  <a:lnTo>
                    <a:pt x="66" y="72"/>
                  </a:lnTo>
                  <a:lnTo>
                    <a:pt x="62" y="84"/>
                  </a:lnTo>
                  <a:lnTo>
                    <a:pt x="58" y="94"/>
                  </a:lnTo>
                  <a:lnTo>
                    <a:pt x="58" y="94"/>
                  </a:lnTo>
                  <a:lnTo>
                    <a:pt x="52" y="100"/>
                  </a:lnTo>
                  <a:lnTo>
                    <a:pt x="46" y="104"/>
                  </a:lnTo>
                  <a:lnTo>
                    <a:pt x="34" y="112"/>
                  </a:lnTo>
                  <a:lnTo>
                    <a:pt x="32" y="112"/>
                  </a:lnTo>
                  <a:lnTo>
                    <a:pt x="100" y="138"/>
                  </a:lnTo>
                  <a:lnTo>
                    <a:pt x="94" y="152"/>
                  </a:lnTo>
                  <a:lnTo>
                    <a:pt x="0"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6" name="Group 65"/>
          <p:cNvGrpSpPr/>
          <p:nvPr/>
        </p:nvGrpSpPr>
        <p:grpSpPr>
          <a:xfrm>
            <a:off x="4505632" y="3725218"/>
            <a:ext cx="379192" cy="394031"/>
            <a:chOff x="958796" y="2071544"/>
            <a:chExt cx="379192" cy="394031"/>
          </a:xfrm>
        </p:grpSpPr>
        <p:sp>
          <p:nvSpPr>
            <p:cNvPr id="92" name="Freeform 28"/>
            <p:cNvSpPr>
              <a:spLocks/>
            </p:cNvSpPr>
            <p:nvPr/>
          </p:nvSpPr>
          <p:spPr bwMode="auto">
            <a:xfrm rot="1404404">
              <a:off x="958796" y="2093985"/>
              <a:ext cx="371475" cy="371590"/>
            </a:xfrm>
            <a:custGeom>
              <a:avLst/>
              <a:gdLst>
                <a:gd name="T0" fmla="*/ 64 w 234"/>
                <a:gd name="T1" fmla="*/ 12 h 234"/>
                <a:gd name="T2" fmla="*/ 64 w 234"/>
                <a:gd name="T3" fmla="*/ 12 h 234"/>
                <a:gd name="T4" fmla="*/ 54 w 234"/>
                <a:gd name="T5" fmla="*/ 18 h 234"/>
                <a:gd name="T6" fmla="*/ 44 w 234"/>
                <a:gd name="T7" fmla="*/ 26 h 234"/>
                <a:gd name="T8" fmla="*/ 28 w 234"/>
                <a:gd name="T9" fmla="*/ 42 h 234"/>
                <a:gd name="T10" fmla="*/ 16 w 234"/>
                <a:gd name="T11" fmla="*/ 60 h 234"/>
                <a:gd name="T12" fmla="*/ 6 w 234"/>
                <a:gd name="T13" fmla="*/ 80 h 234"/>
                <a:gd name="T14" fmla="*/ 2 w 234"/>
                <a:gd name="T15" fmla="*/ 102 h 234"/>
                <a:gd name="T16" fmla="*/ 0 w 234"/>
                <a:gd name="T17" fmla="*/ 124 h 234"/>
                <a:gd name="T18" fmla="*/ 4 w 234"/>
                <a:gd name="T19" fmla="*/ 148 h 234"/>
                <a:gd name="T20" fmla="*/ 8 w 234"/>
                <a:gd name="T21" fmla="*/ 158 h 234"/>
                <a:gd name="T22" fmla="*/ 12 w 234"/>
                <a:gd name="T23" fmla="*/ 170 h 234"/>
                <a:gd name="T24" fmla="*/ 12 w 234"/>
                <a:gd name="T25" fmla="*/ 170 h 234"/>
                <a:gd name="T26" fmla="*/ 18 w 234"/>
                <a:gd name="T27" fmla="*/ 180 h 234"/>
                <a:gd name="T28" fmla="*/ 26 w 234"/>
                <a:gd name="T29" fmla="*/ 190 h 234"/>
                <a:gd name="T30" fmla="*/ 42 w 234"/>
                <a:gd name="T31" fmla="*/ 206 h 234"/>
                <a:gd name="T32" fmla="*/ 60 w 234"/>
                <a:gd name="T33" fmla="*/ 218 h 234"/>
                <a:gd name="T34" fmla="*/ 80 w 234"/>
                <a:gd name="T35" fmla="*/ 228 h 234"/>
                <a:gd name="T36" fmla="*/ 102 w 234"/>
                <a:gd name="T37" fmla="*/ 232 h 234"/>
                <a:gd name="T38" fmla="*/ 124 w 234"/>
                <a:gd name="T39" fmla="*/ 234 h 234"/>
                <a:gd name="T40" fmla="*/ 148 w 234"/>
                <a:gd name="T41" fmla="*/ 230 h 234"/>
                <a:gd name="T42" fmla="*/ 158 w 234"/>
                <a:gd name="T43" fmla="*/ 226 h 234"/>
                <a:gd name="T44" fmla="*/ 170 w 234"/>
                <a:gd name="T45" fmla="*/ 222 h 234"/>
                <a:gd name="T46" fmla="*/ 170 w 234"/>
                <a:gd name="T47" fmla="*/ 222 h 234"/>
                <a:gd name="T48" fmla="*/ 180 w 234"/>
                <a:gd name="T49" fmla="*/ 216 h 234"/>
                <a:gd name="T50" fmla="*/ 190 w 234"/>
                <a:gd name="T51" fmla="*/ 208 h 234"/>
                <a:gd name="T52" fmla="*/ 206 w 234"/>
                <a:gd name="T53" fmla="*/ 192 h 234"/>
                <a:gd name="T54" fmla="*/ 218 w 234"/>
                <a:gd name="T55" fmla="*/ 174 h 234"/>
                <a:gd name="T56" fmla="*/ 228 w 234"/>
                <a:gd name="T57" fmla="*/ 154 h 234"/>
                <a:gd name="T58" fmla="*/ 232 w 234"/>
                <a:gd name="T59" fmla="*/ 132 h 234"/>
                <a:gd name="T60" fmla="*/ 234 w 234"/>
                <a:gd name="T61" fmla="*/ 108 h 234"/>
                <a:gd name="T62" fmla="*/ 230 w 234"/>
                <a:gd name="T63" fmla="*/ 86 h 234"/>
                <a:gd name="T64" fmla="*/ 226 w 234"/>
                <a:gd name="T65" fmla="*/ 76 h 234"/>
                <a:gd name="T66" fmla="*/ 222 w 234"/>
                <a:gd name="T67" fmla="*/ 64 h 234"/>
                <a:gd name="T68" fmla="*/ 222 w 234"/>
                <a:gd name="T69" fmla="*/ 64 h 234"/>
                <a:gd name="T70" fmla="*/ 216 w 234"/>
                <a:gd name="T71" fmla="*/ 54 h 234"/>
                <a:gd name="T72" fmla="*/ 208 w 234"/>
                <a:gd name="T73" fmla="*/ 44 h 234"/>
                <a:gd name="T74" fmla="*/ 192 w 234"/>
                <a:gd name="T75" fmla="*/ 28 h 234"/>
                <a:gd name="T76" fmla="*/ 174 w 234"/>
                <a:gd name="T77" fmla="*/ 14 h 234"/>
                <a:gd name="T78" fmla="*/ 154 w 234"/>
                <a:gd name="T79" fmla="*/ 6 h 234"/>
                <a:gd name="T80" fmla="*/ 132 w 234"/>
                <a:gd name="T81" fmla="*/ 0 h 234"/>
                <a:gd name="T82" fmla="*/ 110 w 234"/>
                <a:gd name="T83" fmla="*/ 0 h 234"/>
                <a:gd name="T84" fmla="*/ 86 w 234"/>
                <a:gd name="T85" fmla="*/ 4 h 234"/>
                <a:gd name="T86" fmla="*/ 76 w 234"/>
                <a:gd name="T87" fmla="*/ 8 h 234"/>
                <a:gd name="T88" fmla="*/ 64 w 234"/>
                <a:gd name="T89" fmla="*/ 1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4" h="234">
                  <a:moveTo>
                    <a:pt x="64" y="12"/>
                  </a:moveTo>
                  <a:lnTo>
                    <a:pt x="64" y="12"/>
                  </a:lnTo>
                  <a:lnTo>
                    <a:pt x="54" y="18"/>
                  </a:lnTo>
                  <a:lnTo>
                    <a:pt x="44" y="26"/>
                  </a:lnTo>
                  <a:lnTo>
                    <a:pt x="28" y="42"/>
                  </a:lnTo>
                  <a:lnTo>
                    <a:pt x="16" y="60"/>
                  </a:lnTo>
                  <a:lnTo>
                    <a:pt x="6" y="80"/>
                  </a:lnTo>
                  <a:lnTo>
                    <a:pt x="2" y="102"/>
                  </a:lnTo>
                  <a:lnTo>
                    <a:pt x="0" y="124"/>
                  </a:lnTo>
                  <a:lnTo>
                    <a:pt x="4" y="148"/>
                  </a:lnTo>
                  <a:lnTo>
                    <a:pt x="8" y="158"/>
                  </a:lnTo>
                  <a:lnTo>
                    <a:pt x="12" y="170"/>
                  </a:lnTo>
                  <a:lnTo>
                    <a:pt x="12" y="170"/>
                  </a:lnTo>
                  <a:lnTo>
                    <a:pt x="18" y="180"/>
                  </a:lnTo>
                  <a:lnTo>
                    <a:pt x="26" y="190"/>
                  </a:lnTo>
                  <a:lnTo>
                    <a:pt x="42" y="206"/>
                  </a:lnTo>
                  <a:lnTo>
                    <a:pt x="60" y="218"/>
                  </a:lnTo>
                  <a:lnTo>
                    <a:pt x="80" y="228"/>
                  </a:lnTo>
                  <a:lnTo>
                    <a:pt x="102" y="232"/>
                  </a:lnTo>
                  <a:lnTo>
                    <a:pt x="124" y="234"/>
                  </a:lnTo>
                  <a:lnTo>
                    <a:pt x="148" y="230"/>
                  </a:lnTo>
                  <a:lnTo>
                    <a:pt x="158" y="226"/>
                  </a:lnTo>
                  <a:lnTo>
                    <a:pt x="170" y="222"/>
                  </a:lnTo>
                  <a:lnTo>
                    <a:pt x="170" y="222"/>
                  </a:lnTo>
                  <a:lnTo>
                    <a:pt x="180" y="216"/>
                  </a:lnTo>
                  <a:lnTo>
                    <a:pt x="190" y="208"/>
                  </a:lnTo>
                  <a:lnTo>
                    <a:pt x="206" y="192"/>
                  </a:lnTo>
                  <a:lnTo>
                    <a:pt x="218" y="174"/>
                  </a:lnTo>
                  <a:lnTo>
                    <a:pt x="228" y="154"/>
                  </a:lnTo>
                  <a:lnTo>
                    <a:pt x="232" y="132"/>
                  </a:lnTo>
                  <a:lnTo>
                    <a:pt x="234" y="108"/>
                  </a:lnTo>
                  <a:lnTo>
                    <a:pt x="230" y="86"/>
                  </a:lnTo>
                  <a:lnTo>
                    <a:pt x="226" y="76"/>
                  </a:lnTo>
                  <a:lnTo>
                    <a:pt x="222" y="64"/>
                  </a:lnTo>
                  <a:lnTo>
                    <a:pt x="222" y="64"/>
                  </a:lnTo>
                  <a:lnTo>
                    <a:pt x="216" y="54"/>
                  </a:lnTo>
                  <a:lnTo>
                    <a:pt x="208" y="44"/>
                  </a:lnTo>
                  <a:lnTo>
                    <a:pt x="192" y="28"/>
                  </a:lnTo>
                  <a:lnTo>
                    <a:pt x="174" y="14"/>
                  </a:lnTo>
                  <a:lnTo>
                    <a:pt x="154" y="6"/>
                  </a:lnTo>
                  <a:lnTo>
                    <a:pt x="132" y="0"/>
                  </a:lnTo>
                  <a:lnTo>
                    <a:pt x="110" y="0"/>
                  </a:lnTo>
                  <a:lnTo>
                    <a:pt x="86" y="4"/>
                  </a:lnTo>
                  <a:lnTo>
                    <a:pt x="76" y="8"/>
                  </a:lnTo>
                  <a:lnTo>
                    <a:pt x="64" y="12"/>
                  </a:lnTo>
                  <a:close/>
                </a:path>
              </a:pathLst>
            </a:custGeom>
            <a:solidFill>
              <a:srgbClr val="FFE4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93" name="Group 92"/>
            <p:cNvGrpSpPr/>
            <p:nvPr/>
          </p:nvGrpSpPr>
          <p:grpSpPr>
            <a:xfrm rot="1404404">
              <a:off x="966513" y="2071544"/>
              <a:ext cx="371475" cy="371590"/>
              <a:chOff x="4419600" y="1236663"/>
              <a:chExt cx="371475" cy="371475"/>
            </a:xfrm>
          </p:grpSpPr>
          <p:sp>
            <p:nvSpPr>
              <p:cNvPr id="94" name="Freeform 29"/>
              <p:cNvSpPr>
                <a:spLocks/>
              </p:cNvSpPr>
              <p:nvPr/>
            </p:nvSpPr>
            <p:spPr bwMode="auto">
              <a:xfrm>
                <a:off x="4419600" y="1236663"/>
                <a:ext cx="371475" cy="371475"/>
              </a:xfrm>
              <a:custGeom>
                <a:avLst/>
                <a:gdLst>
                  <a:gd name="T0" fmla="*/ 64 w 234"/>
                  <a:gd name="T1" fmla="*/ 12 h 234"/>
                  <a:gd name="T2" fmla="*/ 64 w 234"/>
                  <a:gd name="T3" fmla="*/ 12 h 234"/>
                  <a:gd name="T4" fmla="*/ 54 w 234"/>
                  <a:gd name="T5" fmla="*/ 18 h 234"/>
                  <a:gd name="T6" fmla="*/ 44 w 234"/>
                  <a:gd name="T7" fmla="*/ 26 h 234"/>
                  <a:gd name="T8" fmla="*/ 28 w 234"/>
                  <a:gd name="T9" fmla="*/ 42 h 234"/>
                  <a:gd name="T10" fmla="*/ 16 w 234"/>
                  <a:gd name="T11" fmla="*/ 60 h 234"/>
                  <a:gd name="T12" fmla="*/ 6 w 234"/>
                  <a:gd name="T13" fmla="*/ 80 h 234"/>
                  <a:gd name="T14" fmla="*/ 2 w 234"/>
                  <a:gd name="T15" fmla="*/ 102 h 234"/>
                  <a:gd name="T16" fmla="*/ 0 w 234"/>
                  <a:gd name="T17" fmla="*/ 124 h 234"/>
                  <a:gd name="T18" fmla="*/ 4 w 234"/>
                  <a:gd name="T19" fmla="*/ 148 h 234"/>
                  <a:gd name="T20" fmla="*/ 8 w 234"/>
                  <a:gd name="T21" fmla="*/ 158 h 234"/>
                  <a:gd name="T22" fmla="*/ 12 w 234"/>
                  <a:gd name="T23" fmla="*/ 170 h 234"/>
                  <a:gd name="T24" fmla="*/ 12 w 234"/>
                  <a:gd name="T25" fmla="*/ 170 h 234"/>
                  <a:gd name="T26" fmla="*/ 18 w 234"/>
                  <a:gd name="T27" fmla="*/ 180 h 234"/>
                  <a:gd name="T28" fmla="*/ 26 w 234"/>
                  <a:gd name="T29" fmla="*/ 190 h 234"/>
                  <a:gd name="T30" fmla="*/ 42 w 234"/>
                  <a:gd name="T31" fmla="*/ 206 h 234"/>
                  <a:gd name="T32" fmla="*/ 60 w 234"/>
                  <a:gd name="T33" fmla="*/ 218 h 234"/>
                  <a:gd name="T34" fmla="*/ 80 w 234"/>
                  <a:gd name="T35" fmla="*/ 228 h 234"/>
                  <a:gd name="T36" fmla="*/ 102 w 234"/>
                  <a:gd name="T37" fmla="*/ 232 h 234"/>
                  <a:gd name="T38" fmla="*/ 124 w 234"/>
                  <a:gd name="T39" fmla="*/ 234 h 234"/>
                  <a:gd name="T40" fmla="*/ 148 w 234"/>
                  <a:gd name="T41" fmla="*/ 230 h 234"/>
                  <a:gd name="T42" fmla="*/ 158 w 234"/>
                  <a:gd name="T43" fmla="*/ 226 h 234"/>
                  <a:gd name="T44" fmla="*/ 170 w 234"/>
                  <a:gd name="T45" fmla="*/ 222 h 234"/>
                  <a:gd name="T46" fmla="*/ 170 w 234"/>
                  <a:gd name="T47" fmla="*/ 222 h 234"/>
                  <a:gd name="T48" fmla="*/ 180 w 234"/>
                  <a:gd name="T49" fmla="*/ 216 h 234"/>
                  <a:gd name="T50" fmla="*/ 190 w 234"/>
                  <a:gd name="T51" fmla="*/ 208 h 234"/>
                  <a:gd name="T52" fmla="*/ 206 w 234"/>
                  <a:gd name="T53" fmla="*/ 192 h 234"/>
                  <a:gd name="T54" fmla="*/ 218 w 234"/>
                  <a:gd name="T55" fmla="*/ 174 h 234"/>
                  <a:gd name="T56" fmla="*/ 228 w 234"/>
                  <a:gd name="T57" fmla="*/ 154 h 234"/>
                  <a:gd name="T58" fmla="*/ 232 w 234"/>
                  <a:gd name="T59" fmla="*/ 132 h 234"/>
                  <a:gd name="T60" fmla="*/ 234 w 234"/>
                  <a:gd name="T61" fmla="*/ 108 h 234"/>
                  <a:gd name="T62" fmla="*/ 230 w 234"/>
                  <a:gd name="T63" fmla="*/ 86 h 234"/>
                  <a:gd name="T64" fmla="*/ 226 w 234"/>
                  <a:gd name="T65" fmla="*/ 76 h 234"/>
                  <a:gd name="T66" fmla="*/ 222 w 234"/>
                  <a:gd name="T67" fmla="*/ 64 h 234"/>
                  <a:gd name="T68" fmla="*/ 222 w 234"/>
                  <a:gd name="T69" fmla="*/ 64 h 234"/>
                  <a:gd name="T70" fmla="*/ 216 w 234"/>
                  <a:gd name="T71" fmla="*/ 54 h 234"/>
                  <a:gd name="T72" fmla="*/ 208 w 234"/>
                  <a:gd name="T73" fmla="*/ 44 h 234"/>
                  <a:gd name="T74" fmla="*/ 192 w 234"/>
                  <a:gd name="T75" fmla="*/ 28 h 234"/>
                  <a:gd name="T76" fmla="*/ 174 w 234"/>
                  <a:gd name="T77" fmla="*/ 14 h 234"/>
                  <a:gd name="T78" fmla="*/ 154 w 234"/>
                  <a:gd name="T79" fmla="*/ 6 h 234"/>
                  <a:gd name="T80" fmla="*/ 132 w 234"/>
                  <a:gd name="T81" fmla="*/ 0 h 234"/>
                  <a:gd name="T82" fmla="*/ 110 w 234"/>
                  <a:gd name="T83" fmla="*/ 0 h 234"/>
                  <a:gd name="T84" fmla="*/ 86 w 234"/>
                  <a:gd name="T85" fmla="*/ 4 h 234"/>
                  <a:gd name="T86" fmla="*/ 76 w 234"/>
                  <a:gd name="T87" fmla="*/ 8 h 234"/>
                  <a:gd name="T88" fmla="*/ 64 w 234"/>
                  <a:gd name="T89" fmla="*/ 1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4" h="234">
                    <a:moveTo>
                      <a:pt x="64" y="12"/>
                    </a:moveTo>
                    <a:lnTo>
                      <a:pt x="64" y="12"/>
                    </a:lnTo>
                    <a:lnTo>
                      <a:pt x="54" y="18"/>
                    </a:lnTo>
                    <a:lnTo>
                      <a:pt x="44" y="26"/>
                    </a:lnTo>
                    <a:lnTo>
                      <a:pt x="28" y="42"/>
                    </a:lnTo>
                    <a:lnTo>
                      <a:pt x="16" y="60"/>
                    </a:lnTo>
                    <a:lnTo>
                      <a:pt x="6" y="80"/>
                    </a:lnTo>
                    <a:lnTo>
                      <a:pt x="2" y="102"/>
                    </a:lnTo>
                    <a:lnTo>
                      <a:pt x="0" y="124"/>
                    </a:lnTo>
                    <a:lnTo>
                      <a:pt x="4" y="148"/>
                    </a:lnTo>
                    <a:lnTo>
                      <a:pt x="8" y="158"/>
                    </a:lnTo>
                    <a:lnTo>
                      <a:pt x="12" y="170"/>
                    </a:lnTo>
                    <a:lnTo>
                      <a:pt x="12" y="170"/>
                    </a:lnTo>
                    <a:lnTo>
                      <a:pt x="18" y="180"/>
                    </a:lnTo>
                    <a:lnTo>
                      <a:pt x="26" y="190"/>
                    </a:lnTo>
                    <a:lnTo>
                      <a:pt x="42" y="206"/>
                    </a:lnTo>
                    <a:lnTo>
                      <a:pt x="60" y="218"/>
                    </a:lnTo>
                    <a:lnTo>
                      <a:pt x="80" y="228"/>
                    </a:lnTo>
                    <a:lnTo>
                      <a:pt x="102" y="232"/>
                    </a:lnTo>
                    <a:lnTo>
                      <a:pt x="124" y="234"/>
                    </a:lnTo>
                    <a:lnTo>
                      <a:pt x="148" y="230"/>
                    </a:lnTo>
                    <a:lnTo>
                      <a:pt x="158" y="226"/>
                    </a:lnTo>
                    <a:lnTo>
                      <a:pt x="170" y="222"/>
                    </a:lnTo>
                    <a:lnTo>
                      <a:pt x="170" y="222"/>
                    </a:lnTo>
                    <a:lnTo>
                      <a:pt x="180" y="216"/>
                    </a:lnTo>
                    <a:lnTo>
                      <a:pt x="190" y="208"/>
                    </a:lnTo>
                    <a:lnTo>
                      <a:pt x="206" y="192"/>
                    </a:lnTo>
                    <a:lnTo>
                      <a:pt x="218" y="174"/>
                    </a:lnTo>
                    <a:lnTo>
                      <a:pt x="228" y="154"/>
                    </a:lnTo>
                    <a:lnTo>
                      <a:pt x="232" y="132"/>
                    </a:lnTo>
                    <a:lnTo>
                      <a:pt x="234" y="108"/>
                    </a:lnTo>
                    <a:lnTo>
                      <a:pt x="230" y="86"/>
                    </a:lnTo>
                    <a:lnTo>
                      <a:pt x="226" y="76"/>
                    </a:lnTo>
                    <a:lnTo>
                      <a:pt x="222" y="64"/>
                    </a:lnTo>
                    <a:lnTo>
                      <a:pt x="222" y="64"/>
                    </a:lnTo>
                    <a:lnTo>
                      <a:pt x="216" y="54"/>
                    </a:lnTo>
                    <a:lnTo>
                      <a:pt x="208" y="44"/>
                    </a:lnTo>
                    <a:lnTo>
                      <a:pt x="192" y="28"/>
                    </a:lnTo>
                    <a:lnTo>
                      <a:pt x="174" y="14"/>
                    </a:lnTo>
                    <a:lnTo>
                      <a:pt x="154" y="6"/>
                    </a:lnTo>
                    <a:lnTo>
                      <a:pt x="132" y="0"/>
                    </a:lnTo>
                    <a:lnTo>
                      <a:pt x="110" y="0"/>
                    </a:lnTo>
                    <a:lnTo>
                      <a:pt x="86" y="4"/>
                    </a:lnTo>
                    <a:lnTo>
                      <a:pt x="76" y="8"/>
                    </a:lnTo>
                    <a:lnTo>
                      <a:pt x="64"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30"/>
              <p:cNvSpPr>
                <a:spLocks/>
              </p:cNvSpPr>
              <p:nvPr/>
            </p:nvSpPr>
            <p:spPr bwMode="auto">
              <a:xfrm>
                <a:off x="4528289" y="1307008"/>
                <a:ext cx="209550" cy="266700"/>
              </a:xfrm>
              <a:custGeom>
                <a:avLst/>
                <a:gdLst>
                  <a:gd name="T0" fmla="*/ 50 w 132"/>
                  <a:gd name="T1" fmla="*/ 168 h 168"/>
                  <a:gd name="T2" fmla="*/ 44 w 132"/>
                  <a:gd name="T3" fmla="*/ 158 h 168"/>
                  <a:gd name="T4" fmla="*/ 44 w 132"/>
                  <a:gd name="T5" fmla="*/ 158 h 168"/>
                  <a:gd name="T6" fmla="*/ 50 w 132"/>
                  <a:gd name="T7" fmla="*/ 146 h 168"/>
                  <a:gd name="T8" fmla="*/ 52 w 132"/>
                  <a:gd name="T9" fmla="*/ 134 h 168"/>
                  <a:gd name="T10" fmla="*/ 50 w 132"/>
                  <a:gd name="T11" fmla="*/ 122 h 168"/>
                  <a:gd name="T12" fmla="*/ 44 w 132"/>
                  <a:gd name="T13" fmla="*/ 112 h 168"/>
                  <a:gd name="T14" fmla="*/ 44 w 132"/>
                  <a:gd name="T15" fmla="*/ 112 h 168"/>
                  <a:gd name="T16" fmla="*/ 34 w 132"/>
                  <a:gd name="T17" fmla="*/ 100 h 168"/>
                  <a:gd name="T18" fmla="*/ 14 w 132"/>
                  <a:gd name="T19" fmla="*/ 114 h 168"/>
                  <a:gd name="T20" fmla="*/ 6 w 132"/>
                  <a:gd name="T21" fmla="*/ 102 h 168"/>
                  <a:gd name="T22" fmla="*/ 24 w 132"/>
                  <a:gd name="T23" fmla="*/ 90 h 168"/>
                  <a:gd name="T24" fmla="*/ 24 w 132"/>
                  <a:gd name="T25" fmla="*/ 90 h 168"/>
                  <a:gd name="T26" fmla="*/ 18 w 132"/>
                  <a:gd name="T27" fmla="*/ 82 h 168"/>
                  <a:gd name="T28" fmla="*/ 10 w 132"/>
                  <a:gd name="T29" fmla="*/ 72 h 168"/>
                  <a:gd name="T30" fmla="*/ 10 w 132"/>
                  <a:gd name="T31" fmla="*/ 72 h 168"/>
                  <a:gd name="T32" fmla="*/ 4 w 132"/>
                  <a:gd name="T33" fmla="*/ 64 h 168"/>
                  <a:gd name="T34" fmla="*/ 2 w 132"/>
                  <a:gd name="T35" fmla="*/ 54 h 168"/>
                  <a:gd name="T36" fmla="*/ 0 w 132"/>
                  <a:gd name="T37" fmla="*/ 46 h 168"/>
                  <a:gd name="T38" fmla="*/ 2 w 132"/>
                  <a:gd name="T39" fmla="*/ 38 h 168"/>
                  <a:gd name="T40" fmla="*/ 4 w 132"/>
                  <a:gd name="T41" fmla="*/ 30 h 168"/>
                  <a:gd name="T42" fmla="*/ 8 w 132"/>
                  <a:gd name="T43" fmla="*/ 22 h 168"/>
                  <a:gd name="T44" fmla="*/ 14 w 132"/>
                  <a:gd name="T45" fmla="*/ 16 h 168"/>
                  <a:gd name="T46" fmla="*/ 22 w 132"/>
                  <a:gd name="T47" fmla="*/ 10 h 168"/>
                  <a:gd name="T48" fmla="*/ 22 w 132"/>
                  <a:gd name="T49" fmla="*/ 10 h 168"/>
                  <a:gd name="T50" fmla="*/ 36 w 132"/>
                  <a:gd name="T51" fmla="*/ 2 h 168"/>
                  <a:gd name="T52" fmla="*/ 46 w 132"/>
                  <a:gd name="T53" fmla="*/ 0 h 168"/>
                  <a:gd name="T54" fmla="*/ 52 w 132"/>
                  <a:gd name="T55" fmla="*/ 14 h 168"/>
                  <a:gd name="T56" fmla="*/ 52 w 132"/>
                  <a:gd name="T57" fmla="*/ 14 h 168"/>
                  <a:gd name="T58" fmla="*/ 42 w 132"/>
                  <a:gd name="T59" fmla="*/ 16 h 168"/>
                  <a:gd name="T60" fmla="*/ 32 w 132"/>
                  <a:gd name="T61" fmla="*/ 22 h 168"/>
                  <a:gd name="T62" fmla="*/ 32 w 132"/>
                  <a:gd name="T63" fmla="*/ 22 h 168"/>
                  <a:gd name="T64" fmla="*/ 26 w 132"/>
                  <a:gd name="T65" fmla="*/ 26 h 168"/>
                  <a:gd name="T66" fmla="*/ 22 w 132"/>
                  <a:gd name="T67" fmla="*/ 32 h 168"/>
                  <a:gd name="T68" fmla="*/ 20 w 132"/>
                  <a:gd name="T69" fmla="*/ 36 h 168"/>
                  <a:gd name="T70" fmla="*/ 20 w 132"/>
                  <a:gd name="T71" fmla="*/ 40 h 168"/>
                  <a:gd name="T72" fmla="*/ 20 w 132"/>
                  <a:gd name="T73" fmla="*/ 50 h 168"/>
                  <a:gd name="T74" fmla="*/ 26 w 132"/>
                  <a:gd name="T75" fmla="*/ 60 h 168"/>
                  <a:gd name="T76" fmla="*/ 26 w 132"/>
                  <a:gd name="T77" fmla="*/ 60 h 168"/>
                  <a:gd name="T78" fmla="*/ 34 w 132"/>
                  <a:gd name="T79" fmla="*/ 70 h 168"/>
                  <a:gd name="T80" fmla="*/ 42 w 132"/>
                  <a:gd name="T81" fmla="*/ 78 h 168"/>
                  <a:gd name="T82" fmla="*/ 70 w 132"/>
                  <a:gd name="T83" fmla="*/ 58 h 168"/>
                  <a:gd name="T84" fmla="*/ 78 w 132"/>
                  <a:gd name="T85" fmla="*/ 70 h 168"/>
                  <a:gd name="T86" fmla="*/ 50 w 132"/>
                  <a:gd name="T87" fmla="*/ 88 h 168"/>
                  <a:gd name="T88" fmla="*/ 50 w 132"/>
                  <a:gd name="T89" fmla="*/ 88 h 168"/>
                  <a:gd name="T90" fmla="*/ 58 w 132"/>
                  <a:gd name="T91" fmla="*/ 98 h 168"/>
                  <a:gd name="T92" fmla="*/ 64 w 132"/>
                  <a:gd name="T93" fmla="*/ 110 h 168"/>
                  <a:gd name="T94" fmla="*/ 64 w 132"/>
                  <a:gd name="T95" fmla="*/ 110 h 168"/>
                  <a:gd name="T96" fmla="*/ 66 w 132"/>
                  <a:gd name="T97" fmla="*/ 116 h 168"/>
                  <a:gd name="T98" fmla="*/ 66 w 132"/>
                  <a:gd name="T99" fmla="*/ 124 h 168"/>
                  <a:gd name="T100" fmla="*/ 64 w 132"/>
                  <a:gd name="T101" fmla="*/ 138 h 168"/>
                  <a:gd name="T102" fmla="*/ 64 w 132"/>
                  <a:gd name="T103" fmla="*/ 138 h 168"/>
                  <a:gd name="T104" fmla="*/ 122 w 132"/>
                  <a:gd name="T105" fmla="*/ 98 h 168"/>
                  <a:gd name="T106" fmla="*/ 132 w 132"/>
                  <a:gd name="T107" fmla="*/ 112 h 168"/>
                  <a:gd name="T108" fmla="*/ 50 w 132"/>
                  <a:gd name="T10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168">
                    <a:moveTo>
                      <a:pt x="50" y="168"/>
                    </a:moveTo>
                    <a:lnTo>
                      <a:pt x="44" y="158"/>
                    </a:lnTo>
                    <a:lnTo>
                      <a:pt x="44" y="158"/>
                    </a:lnTo>
                    <a:lnTo>
                      <a:pt x="50" y="146"/>
                    </a:lnTo>
                    <a:lnTo>
                      <a:pt x="52" y="134"/>
                    </a:lnTo>
                    <a:lnTo>
                      <a:pt x="50" y="122"/>
                    </a:lnTo>
                    <a:lnTo>
                      <a:pt x="44" y="112"/>
                    </a:lnTo>
                    <a:lnTo>
                      <a:pt x="44" y="112"/>
                    </a:lnTo>
                    <a:lnTo>
                      <a:pt x="34" y="100"/>
                    </a:lnTo>
                    <a:lnTo>
                      <a:pt x="14" y="114"/>
                    </a:lnTo>
                    <a:lnTo>
                      <a:pt x="6" y="102"/>
                    </a:lnTo>
                    <a:lnTo>
                      <a:pt x="24" y="90"/>
                    </a:lnTo>
                    <a:lnTo>
                      <a:pt x="24" y="90"/>
                    </a:lnTo>
                    <a:lnTo>
                      <a:pt x="18" y="82"/>
                    </a:lnTo>
                    <a:lnTo>
                      <a:pt x="10" y="72"/>
                    </a:lnTo>
                    <a:lnTo>
                      <a:pt x="10" y="72"/>
                    </a:lnTo>
                    <a:lnTo>
                      <a:pt x="4" y="64"/>
                    </a:lnTo>
                    <a:lnTo>
                      <a:pt x="2" y="54"/>
                    </a:lnTo>
                    <a:lnTo>
                      <a:pt x="0" y="46"/>
                    </a:lnTo>
                    <a:lnTo>
                      <a:pt x="2" y="38"/>
                    </a:lnTo>
                    <a:lnTo>
                      <a:pt x="4" y="30"/>
                    </a:lnTo>
                    <a:lnTo>
                      <a:pt x="8" y="22"/>
                    </a:lnTo>
                    <a:lnTo>
                      <a:pt x="14" y="16"/>
                    </a:lnTo>
                    <a:lnTo>
                      <a:pt x="22" y="10"/>
                    </a:lnTo>
                    <a:lnTo>
                      <a:pt x="22" y="10"/>
                    </a:lnTo>
                    <a:lnTo>
                      <a:pt x="36" y="2"/>
                    </a:lnTo>
                    <a:lnTo>
                      <a:pt x="46" y="0"/>
                    </a:lnTo>
                    <a:lnTo>
                      <a:pt x="52" y="14"/>
                    </a:lnTo>
                    <a:lnTo>
                      <a:pt x="52" y="14"/>
                    </a:lnTo>
                    <a:lnTo>
                      <a:pt x="42" y="16"/>
                    </a:lnTo>
                    <a:lnTo>
                      <a:pt x="32" y="22"/>
                    </a:lnTo>
                    <a:lnTo>
                      <a:pt x="32" y="22"/>
                    </a:lnTo>
                    <a:lnTo>
                      <a:pt x="26" y="26"/>
                    </a:lnTo>
                    <a:lnTo>
                      <a:pt x="22" y="32"/>
                    </a:lnTo>
                    <a:lnTo>
                      <a:pt x="20" y="36"/>
                    </a:lnTo>
                    <a:lnTo>
                      <a:pt x="20" y="40"/>
                    </a:lnTo>
                    <a:lnTo>
                      <a:pt x="20" y="50"/>
                    </a:lnTo>
                    <a:lnTo>
                      <a:pt x="26" y="60"/>
                    </a:lnTo>
                    <a:lnTo>
                      <a:pt x="26" y="60"/>
                    </a:lnTo>
                    <a:lnTo>
                      <a:pt x="34" y="70"/>
                    </a:lnTo>
                    <a:lnTo>
                      <a:pt x="42" y="78"/>
                    </a:lnTo>
                    <a:lnTo>
                      <a:pt x="70" y="58"/>
                    </a:lnTo>
                    <a:lnTo>
                      <a:pt x="78" y="70"/>
                    </a:lnTo>
                    <a:lnTo>
                      <a:pt x="50" y="88"/>
                    </a:lnTo>
                    <a:lnTo>
                      <a:pt x="50" y="88"/>
                    </a:lnTo>
                    <a:lnTo>
                      <a:pt x="58" y="98"/>
                    </a:lnTo>
                    <a:lnTo>
                      <a:pt x="64" y="110"/>
                    </a:lnTo>
                    <a:lnTo>
                      <a:pt x="64" y="110"/>
                    </a:lnTo>
                    <a:lnTo>
                      <a:pt x="66" y="116"/>
                    </a:lnTo>
                    <a:lnTo>
                      <a:pt x="66" y="124"/>
                    </a:lnTo>
                    <a:lnTo>
                      <a:pt x="64" y="138"/>
                    </a:lnTo>
                    <a:lnTo>
                      <a:pt x="64" y="138"/>
                    </a:lnTo>
                    <a:lnTo>
                      <a:pt x="122" y="98"/>
                    </a:lnTo>
                    <a:lnTo>
                      <a:pt x="132" y="112"/>
                    </a:lnTo>
                    <a:lnTo>
                      <a:pt x="50" y="1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151" name="Freeform 29"/>
          <p:cNvSpPr>
            <a:spLocks/>
          </p:cNvSpPr>
          <p:nvPr/>
        </p:nvSpPr>
        <p:spPr bwMode="auto">
          <a:xfrm>
            <a:off x="4957287" y="3090572"/>
            <a:ext cx="371475" cy="371590"/>
          </a:xfrm>
          <a:custGeom>
            <a:avLst/>
            <a:gdLst>
              <a:gd name="T0" fmla="*/ 64 w 234"/>
              <a:gd name="T1" fmla="*/ 12 h 234"/>
              <a:gd name="T2" fmla="*/ 64 w 234"/>
              <a:gd name="T3" fmla="*/ 12 h 234"/>
              <a:gd name="T4" fmla="*/ 54 w 234"/>
              <a:gd name="T5" fmla="*/ 18 h 234"/>
              <a:gd name="T6" fmla="*/ 44 w 234"/>
              <a:gd name="T7" fmla="*/ 26 h 234"/>
              <a:gd name="T8" fmla="*/ 28 w 234"/>
              <a:gd name="T9" fmla="*/ 42 h 234"/>
              <a:gd name="T10" fmla="*/ 16 w 234"/>
              <a:gd name="T11" fmla="*/ 60 h 234"/>
              <a:gd name="T12" fmla="*/ 6 w 234"/>
              <a:gd name="T13" fmla="*/ 80 h 234"/>
              <a:gd name="T14" fmla="*/ 2 w 234"/>
              <a:gd name="T15" fmla="*/ 102 h 234"/>
              <a:gd name="T16" fmla="*/ 0 w 234"/>
              <a:gd name="T17" fmla="*/ 124 h 234"/>
              <a:gd name="T18" fmla="*/ 4 w 234"/>
              <a:gd name="T19" fmla="*/ 148 h 234"/>
              <a:gd name="T20" fmla="*/ 8 w 234"/>
              <a:gd name="T21" fmla="*/ 158 h 234"/>
              <a:gd name="T22" fmla="*/ 12 w 234"/>
              <a:gd name="T23" fmla="*/ 170 h 234"/>
              <a:gd name="T24" fmla="*/ 12 w 234"/>
              <a:gd name="T25" fmla="*/ 170 h 234"/>
              <a:gd name="T26" fmla="*/ 18 w 234"/>
              <a:gd name="T27" fmla="*/ 180 h 234"/>
              <a:gd name="T28" fmla="*/ 26 w 234"/>
              <a:gd name="T29" fmla="*/ 190 h 234"/>
              <a:gd name="T30" fmla="*/ 42 w 234"/>
              <a:gd name="T31" fmla="*/ 206 h 234"/>
              <a:gd name="T32" fmla="*/ 60 w 234"/>
              <a:gd name="T33" fmla="*/ 218 h 234"/>
              <a:gd name="T34" fmla="*/ 80 w 234"/>
              <a:gd name="T35" fmla="*/ 228 h 234"/>
              <a:gd name="T36" fmla="*/ 102 w 234"/>
              <a:gd name="T37" fmla="*/ 232 h 234"/>
              <a:gd name="T38" fmla="*/ 124 w 234"/>
              <a:gd name="T39" fmla="*/ 234 h 234"/>
              <a:gd name="T40" fmla="*/ 148 w 234"/>
              <a:gd name="T41" fmla="*/ 230 h 234"/>
              <a:gd name="T42" fmla="*/ 158 w 234"/>
              <a:gd name="T43" fmla="*/ 226 h 234"/>
              <a:gd name="T44" fmla="*/ 170 w 234"/>
              <a:gd name="T45" fmla="*/ 222 h 234"/>
              <a:gd name="T46" fmla="*/ 170 w 234"/>
              <a:gd name="T47" fmla="*/ 222 h 234"/>
              <a:gd name="T48" fmla="*/ 180 w 234"/>
              <a:gd name="T49" fmla="*/ 216 h 234"/>
              <a:gd name="T50" fmla="*/ 190 w 234"/>
              <a:gd name="T51" fmla="*/ 208 h 234"/>
              <a:gd name="T52" fmla="*/ 206 w 234"/>
              <a:gd name="T53" fmla="*/ 192 h 234"/>
              <a:gd name="T54" fmla="*/ 218 w 234"/>
              <a:gd name="T55" fmla="*/ 174 h 234"/>
              <a:gd name="T56" fmla="*/ 228 w 234"/>
              <a:gd name="T57" fmla="*/ 154 h 234"/>
              <a:gd name="T58" fmla="*/ 232 w 234"/>
              <a:gd name="T59" fmla="*/ 132 h 234"/>
              <a:gd name="T60" fmla="*/ 234 w 234"/>
              <a:gd name="T61" fmla="*/ 108 h 234"/>
              <a:gd name="T62" fmla="*/ 230 w 234"/>
              <a:gd name="T63" fmla="*/ 86 h 234"/>
              <a:gd name="T64" fmla="*/ 226 w 234"/>
              <a:gd name="T65" fmla="*/ 76 h 234"/>
              <a:gd name="T66" fmla="*/ 222 w 234"/>
              <a:gd name="T67" fmla="*/ 64 h 234"/>
              <a:gd name="T68" fmla="*/ 222 w 234"/>
              <a:gd name="T69" fmla="*/ 64 h 234"/>
              <a:gd name="T70" fmla="*/ 216 w 234"/>
              <a:gd name="T71" fmla="*/ 54 h 234"/>
              <a:gd name="T72" fmla="*/ 208 w 234"/>
              <a:gd name="T73" fmla="*/ 44 h 234"/>
              <a:gd name="T74" fmla="*/ 192 w 234"/>
              <a:gd name="T75" fmla="*/ 28 h 234"/>
              <a:gd name="T76" fmla="*/ 174 w 234"/>
              <a:gd name="T77" fmla="*/ 14 h 234"/>
              <a:gd name="T78" fmla="*/ 154 w 234"/>
              <a:gd name="T79" fmla="*/ 6 h 234"/>
              <a:gd name="T80" fmla="*/ 132 w 234"/>
              <a:gd name="T81" fmla="*/ 0 h 234"/>
              <a:gd name="T82" fmla="*/ 110 w 234"/>
              <a:gd name="T83" fmla="*/ 0 h 234"/>
              <a:gd name="T84" fmla="*/ 86 w 234"/>
              <a:gd name="T85" fmla="*/ 4 h 234"/>
              <a:gd name="T86" fmla="*/ 76 w 234"/>
              <a:gd name="T87" fmla="*/ 8 h 234"/>
              <a:gd name="T88" fmla="*/ 64 w 234"/>
              <a:gd name="T89" fmla="*/ 1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4" h="234">
                <a:moveTo>
                  <a:pt x="64" y="12"/>
                </a:moveTo>
                <a:lnTo>
                  <a:pt x="64" y="12"/>
                </a:lnTo>
                <a:lnTo>
                  <a:pt x="54" y="18"/>
                </a:lnTo>
                <a:lnTo>
                  <a:pt x="44" y="26"/>
                </a:lnTo>
                <a:lnTo>
                  <a:pt x="28" y="42"/>
                </a:lnTo>
                <a:lnTo>
                  <a:pt x="16" y="60"/>
                </a:lnTo>
                <a:lnTo>
                  <a:pt x="6" y="80"/>
                </a:lnTo>
                <a:lnTo>
                  <a:pt x="2" y="102"/>
                </a:lnTo>
                <a:lnTo>
                  <a:pt x="0" y="124"/>
                </a:lnTo>
                <a:lnTo>
                  <a:pt x="4" y="148"/>
                </a:lnTo>
                <a:lnTo>
                  <a:pt x="8" y="158"/>
                </a:lnTo>
                <a:lnTo>
                  <a:pt x="12" y="170"/>
                </a:lnTo>
                <a:lnTo>
                  <a:pt x="12" y="170"/>
                </a:lnTo>
                <a:lnTo>
                  <a:pt x="18" y="180"/>
                </a:lnTo>
                <a:lnTo>
                  <a:pt x="26" y="190"/>
                </a:lnTo>
                <a:lnTo>
                  <a:pt x="42" y="206"/>
                </a:lnTo>
                <a:lnTo>
                  <a:pt x="60" y="218"/>
                </a:lnTo>
                <a:lnTo>
                  <a:pt x="80" y="228"/>
                </a:lnTo>
                <a:lnTo>
                  <a:pt x="102" y="232"/>
                </a:lnTo>
                <a:lnTo>
                  <a:pt x="124" y="234"/>
                </a:lnTo>
                <a:lnTo>
                  <a:pt x="148" y="230"/>
                </a:lnTo>
                <a:lnTo>
                  <a:pt x="158" y="226"/>
                </a:lnTo>
                <a:lnTo>
                  <a:pt x="170" y="222"/>
                </a:lnTo>
                <a:lnTo>
                  <a:pt x="170" y="222"/>
                </a:lnTo>
                <a:lnTo>
                  <a:pt x="180" y="216"/>
                </a:lnTo>
                <a:lnTo>
                  <a:pt x="190" y="208"/>
                </a:lnTo>
                <a:lnTo>
                  <a:pt x="206" y="192"/>
                </a:lnTo>
                <a:lnTo>
                  <a:pt x="218" y="174"/>
                </a:lnTo>
                <a:lnTo>
                  <a:pt x="228" y="154"/>
                </a:lnTo>
                <a:lnTo>
                  <a:pt x="232" y="132"/>
                </a:lnTo>
                <a:lnTo>
                  <a:pt x="234" y="108"/>
                </a:lnTo>
                <a:lnTo>
                  <a:pt x="230" y="86"/>
                </a:lnTo>
                <a:lnTo>
                  <a:pt x="226" y="76"/>
                </a:lnTo>
                <a:lnTo>
                  <a:pt x="222" y="64"/>
                </a:lnTo>
                <a:lnTo>
                  <a:pt x="222" y="64"/>
                </a:lnTo>
                <a:lnTo>
                  <a:pt x="216" y="54"/>
                </a:lnTo>
                <a:lnTo>
                  <a:pt x="208" y="44"/>
                </a:lnTo>
                <a:lnTo>
                  <a:pt x="192" y="28"/>
                </a:lnTo>
                <a:lnTo>
                  <a:pt x="174" y="14"/>
                </a:lnTo>
                <a:lnTo>
                  <a:pt x="154" y="6"/>
                </a:lnTo>
                <a:lnTo>
                  <a:pt x="132" y="0"/>
                </a:lnTo>
                <a:lnTo>
                  <a:pt x="110" y="0"/>
                </a:lnTo>
                <a:lnTo>
                  <a:pt x="86" y="4"/>
                </a:lnTo>
                <a:lnTo>
                  <a:pt x="76" y="8"/>
                </a:lnTo>
                <a:lnTo>
                  <a:pt x="64"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8" name="Group 27"/>
          <p:cNvGrpSpPr/>
          <p:nvPr/>
        </p:nvGrpSpPr>
        <p:grpSpPr>
          <a:xfrm>
            <a:off x="4484079" y="3560672"/>
            <a:ext cx="371475" cy="371590"/>
            <a:chOff x="4792187" y="3517681"/>
            <a:chExt cx="371475" cy="371590"/>
          </a:xfrm>
        </p:grpSpPr>
        <p:sp>
          <p:nvSpPr>
            <p:cNvPr id="154" name="Freeform 24"/>
            <p:cNvSpPr>
              <a:spLocks/>
            </p:cNvSpPr>
            <p:nvPr/>
          </p:nvSpPr>
          <p:spPr bwMode="auto">
            <a:xfrm>
              <a:off x="4792187" y="3517681"/>
              <a:ext cx="371475" cy="371590"/>
            </a:xfrm>
            <a:custGeom>
              <a:avLst/>
              <a:gdLst>
                <a:gd name="T0" fmla="*/ 174 w 234"/>
                <a:gd name="T1" fmla="*/ 16 h 234"/>
                <a:gd name="T2" fmla="*/ 174 w 234"/>
                <a:gd name="T3" fmla="*/ 16 h 234"/>
                <a:gd name="T4" fmla="*/ 164 w 234"/>
                <a:gd name="T5" fmla="*/ 10 h 234"/>
                <a:gd name="T6" fmla="*/ 152 w 234"/>
                <a:gd name="T7" fmla="*/ 6 h 234"/>
                <a:gd name="T8" fmla="*/ 130 w 234"/>
                <a:gd name="T9" fmla="*/ 0 h 234"/>
                <a:gd name="T10" fmla="*/ 108 w 234"/>
                <a:gd name="T11" fmla="*/ 0 h 234"/>
                <a:gd name="T12" fmla="*/ 86 w 234"/>
                <a:gd name="T13" fmla="*/ 4 h 234"/>
                <a:gd name="T14" fmla="*/ 64 w 234"/>
                <a:gd name="T15" fmla="*/ 12 h 234"/>
                <a:gd name="T16" fmla="*/ 46 w 234"/>
                <a:gd name="T17" fmla="*/ 24 h 234"/>
                <a:gd name="T18" fmla="*/ 28 w 234"/>
                <a:gd name="T19" fmla="*/ 40 h 234"/>
                <a:gd name="T20" fmla="*/ 22 w 234"/>
                <a:gd name="T21" fmla="*/ 50 h 234"/>
                <a:gd name="T22" fmla="*/ 16 w 234"/>
                <a:gd name="T23" fmla="*/ 60 h 234"/>
                <a:gd name="T24" fmla="*/ 16 w 234"/>
                <a:gd name="T25" fmla="*/ 60 h 234"/>
                <a:gd name="T26" fmla="*/ 10 w 234"/>
                <a:gd name="T27" fmla="*/ 70 h 234"/>
                <a:gd name="T28" fmla="*/ 6 w 234"/>
                <a:gd name="T29" fmla="*/ 82 h 234"/>
                <a:gd name="T30" fmla="*/ 0 w 234"/>
                <a:gd name="T31" fmla="*/ 104 h 234"/>
                <a:gd name="T32" fmla="*/ 0 w 234"/>
                <a:gd name="T33" fmla="*/ 126 h 234"/>
                <a:gd name="T34" fmla="*/ 4 w 234"/>
                <a:gd name="T35" fmla="*/ 148 h 234"/>
                <a:gd name="T36" fmla="*/ 12 w 234"/>
                <a:gd name="T37" fmla="*/ 170 h 234"/>
                <a:gd name="T38" fmla="*/ 24 w 234"/>
                <a:gd name="T39" fmla="*/ 188 h 234"/>
                <a:gd name="T40" fmla="*/ 40 w 234"/>
                <a:gd name="T41" fmla="*/ 204 h 234"/>
                <a:gd name="T42" fmla="*/ 50 w 234"/>
                <a:gd name="T43" fmla="*/ 212 h 234"/>
                <a:gd name="T44" fmla="*/ 60 w 234"/>
                <a:gd name="T45" fmla="*/ 218 h 234"/>
                <a:gd name="T46" fmla="*/ 60 w 234"/>
                <a:gd name="T47" fmla="*/ 218 h 234"/>
                <a:gd name="T48" fmla="*/ 70 w 234"/>
                <a:gd name="T49" fmla="*/ 224 h 234"/>
                <a:gd name="T50" fmla="*/ 82 w 234"/>
                <a:gd name="T51" fmla="*/ 228 h 234"/>
                <a:gd name="T52" fmla="*/ 104 w 234"/>
                <a:gd name="T53" fmla="*/ 232 h 234"/>
                <a:gd name="T54" fmla="*/ 126 w 234"/>
                <a:gd name="T55" fmla="*/ 234 h 234"/>
                <a:gd name="T56" fmla="*/ 148 w 234"/>
                <a:gd name="T57" fmla="*/ 230 h 234"/>
                <a:gd name="T58" fmla="*/ 170 w 234"/>
                <a:gd name="T59" fmla="*/ 222 h 234"/>
                <a:gd name="T60" fmla="*/ 188 w 234"/>
                <a:gd name="T61" fmla="*/ 210 h 234"/>
                <a:gd name="T62" fmla="*/ 206 w 234"/>
                <a:gd name="T63" fmla="*/ 194 h 234"/>
                <a:gd name="T64" fmla="*/ 212 w 234"/>
                <a:gd name="T65" fmla="*/ 184 h 234"/>
                <a:gd name="T66" fmla="*/ 218 w 234"/>
                <a:gd name="T67" fmla="*/ 174 h 234"/>
                <a:gd name="T68" fmla="*/ 218 w 234"/>
                <a:gd name="T69" fmla="*/ 174 h 234"/>
                <a:gd name="T70" fmla="*/ 224 w 234"/>
                <a:gd name="T71" fmla="*/ 164 h 234"/>
                <a:gd name="T72" fmla="*/ 228 w 234"/>
                <a:gd name="T73" fmla="*/ 152 h 234"/>
                <a:gd name="T74" fmla="*/ 232 w 234"/>
                <a:gd name="T75" fmla="*/ 130 h 234"/>
                <a:gd name="T76" fmla="*/ 234 w 234"/>
                <a:gd name="T77" fmla="*/ 108 h 234"/>
                <a:gd name="T78" fmla="*/ 230 w 234"/>
                <a:gd name="T79" fmla="*/ 86 h 234"/>
                <a:gd name="T80" fmla="*/ 222 w 234"/>
                <a:gd name="T81" fmla="*/ 64 h 234"/>
                <a:gd name="T82" fmla="*/ 210 w 234"/>
                <a:gd name="T83" fmla="*/ 46 h 234"/>
                <a:gd name="T84" fmla="*/ 194 w 234"/>
                <a:gd name="T85" fmla="*/ 28 h 234"/>
                <a:gd name="T86" fmla="*/ 184 w 234"/>
                <a:gd name="T87" fmla="*/ 22 h 234"/>
                <a:gd name="T88" fmla="*/ 174 w 234"/>
                <a:gd name="T89" fmla="*/ 1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4" h="234">
                  <a:moveTo>
                    <a:pt x="174" y="16"/>
                  </a:moveTo>
                  <a:lnTo>
                    <a:pt x="174" y="16"/>
                  </a:lnTo>
                  <a:lnTo>
                    <a:pt x="164" y="10"/>
                  </a:lnTo>
                  <a:lnTo>
                    <a:pt x="152" y="6"/>
                  </a:lnTo>
                  <a:lnTo>
                    <a:pt x="130" y="0"/>
                  </a:lnTo>
                  <a:lnTo>
                    <a:pt x="108" y="0"/>
                  </a:lnTo>
                  <a:lnTo>
                    <a:pt x="86" y="4"/>
                  </a:lnTo>
                  <a:lnTo>
                    <a:pt x="64" y="12"/>
                  </a:lnTo>
                  <a:lnTo>
                    <a:pt x="46" y="24"/>
                  </a:lnTo>
                  <a:lnTo>
                    <a:pt x="28" y="40"/>
                  </a:lnTo>
                  <a:lnTo>
                    <a:pt x="22" y="50"/>
                  </a:lnTo>
                  <a:lnTo>
                    <a:pt x="16" y="60"/>
                  </a:lnTo>
                  <a:lnTo>
                    <a:pt x="16" y="60"/>
                  </a:lnTo>
                  <a:lnTo>
                    <a:pt x="10" y="70"/>
                  </a:lnTo>
                  <a:lnTo>
                    <a:pt x="6" y="82"/>
                  </a:lnTo>
                  <a:lnTo>
                    <a:pt x="0" y="104"/>
                  </a:lnTo>
                  <a:lnTo>
                    <a:pt x="0" y="126"/>
                  </a:lnTo>
                  <a:lnTo>
                    <a:pt x="4" y="148"/>
                  </a:lnTo>
                  <a:lnTo>
                    <a:pt x="12" y="170"/>
                  </a:lnTo>
                  <a:lnTo>
                    <a:pt x="24" y="188"/>
                  </a:lnTo>
                  <a:lnTo>
                    <a:pt x="40" y="204"/>
                  </a:lnTo>
                  <a:lnTo>
                    <a:pt x="50" y="212"/>
                  </a:lnTo>
                  <a:lnTo>
                    <a:pt x="60" y="218"/>
                  </a:lnTo>
                  <a:lnTo>
                    <a:pt x="60" y="218"/>
                  </a:lnTo>
                  <a:lnTo>
                    <a:pt x="70" y="224"/>
                  </a:lnTo>
                  <a:lnTo>
                    <a:pt x="82" y="228"/>
                  </a:lnTo>
                  <a:lnTo>
                    <a:pt x="104" y="232"/>
                  </a:lnTo>
                  <a:lnTo>
                    <a:pt x="126" y="234"/>
                  </a:lnTo>
                  <a:lnTo>
                    <a:pt x="148" y="230"/>
                  </a:lnTo>
                  <a:lnTo>
                    <a:pt x="170" y="222"/>
                  </a:lnTo>
                  <a:lnTo>
                    <a:pt x="188" y="210"/>
                  </a:lnTo>
                  <a:lnTo>
                    <a:pt x="206" y="194"/>
                  </a:lnTo>
                  <a:lnTo>
                    <a:pt x="212" y="184"/>
                  </a:lnTo>
                  <a:lnTo>
                    <a:pt x="218" y="174"/>
                  </a:lnTo>
                  <a:lnTo>
                    <a:pt x="218" y="174"/>
                  </a:lnTo>
                  <a:lnTo>
                    <a:pt x="224" y="164"/>
                  </a:lnTo>
                  <a:lnTo>
                    <a:pt x="228" y="152"/>
                  </a:lnTo>
                  <a:lnTo>
                    <a:pt x="232" y="130"/>
                  </a:lnTo>
                  <a:lnTo>
                    <a:pt x="234" y="108"/>
                  </a:lnTo>
                  <a:lnTo>
                    <a:pt x="230" y="86"/>
                  </a:lnTo>
                  <a:lnTo>
                    <a:pt x="222" y="64"/>
                  </a:lnTo>
                  <a:lnTo>
                    <a:pt x="210" y="46"/>
                  </a:lnTo>
                  <a:lnTo>
                    <a:pt x="194" y="28"/>
                  </a:lnTo>
                  <a:lnTo>
                    <a:pt x="184" y="22"/>
                  </a:lnTo>
                  <a:lnTo>
                    <a:pt x="174" y="16"/>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26"/>
            <p:cNvSpPr>
              <a:spLocks/>
            </p:cNvSpPr>
            <p:nvPr/>
          </p:nvSpPr>
          <p:spPr bwMode="auto">
            <a:xfrm>
              <a:off x="4860032" y="3590729"/>
              <a:ext cx="219075" cy="241375"/>
            </a:xfrm>
            <a:custGeom>
              <a:avLst/>
              <a:gdLst>
                <a:gd name="T0" fmla="*/ 0 w 138"/>
                <a:gd name="T1" fmla="*/ 116 h 152"/>
                <a:gd name="T2" fmla="*/ 4 w 138"/>
                <a:gd name="T3" fmla="*/ 106 h 152"/>
                <a:gd name="T4" fmla="*/ 4 w 138"/>
                <a:gd name="T5" fmla="*/ 106 h 152"/>
                <a:gd name="T6" fmla="*/ 18 w 138"/>
                <a:gd name="T7" fmla="*/ 104 h 152"/>
                <a:gd name="T8" fmla="*/ 30 w 138"/>
                <a:gd name="T9" fmla="*/ 98 h 152"/>
                <a:gd name="T10" fmla="*/ 38 w 138"/>
                <a:gd name="T11" fmla="*/ 90 h 152"/>
                <a:gd name="T12" fmla="*/ 44 w 138"/>
                <a:gd name="T13" fmla="*/ 80 h 152"/>
                <a:gd name="T14" fmla="*/ 44 w 138"/>
                <a:gd name="T15" fmla="*/ 80 h 152"/>
                <a:gd name="T16" fmla="*/ 48 w 138"/>
                <a:gd name="T17" fmla="*/ 64 h 152"/>
                <a:gd name="T18" fmla="*/ 26 w 138"/>
                <a:gd name="T19" fmla="*/ 56 h 152"/>
                <a:gd name="T20" fmla="*/ 32 w 138"/>
                <a:gd name="T21" fmla="*/ 44 h 152"/>
                <a:gd name="T22" fmla="*/ 52 w 138"/>
                <a:gd name="T23" fmla="*/ 52 h 152"/>
                <a:gd name="T24" fmla="*/ 52 w 138"/>
                <a:gd name="T25" fmla="*/ 52 h 152"/>
                <a:gd name="T26" fmla="*/ 54 w 138"/>
                <a:gd name="T27" fmla="*/ 40 h 152"/>
                <a:gd name="T28" fmla="*/ 58 w 138"/>
                <a:gd name="T29" fmla="*/ 28 h 152"/>
                <a:gd name="T30" fmla="*/ 58 w 138"/>
                <a:gd name="T31" fmla="*/ 28 h 152"/>
                <a:gd name="T32" fmla="*/ 62 w 138"/>
                <a:gd name="T33" fmla="*/ 20 h 152"/>
                <a:gd name="T34" fmla="*/ 68 w 138"/>
                <a:gd name="T35" fmla="*/ 12 h 152"/>
                <a:gd name="T36" fmla="*/ 74 w 138"/>
                <a:gd name="T37" fmla="*/ 8 h 152"/>
                <a:gd name="T38" fmla="*/ 82 w 138"/>
                <a:gd name="T39" fmla="*/ 4 h 152"/>
                <a:gd name="T40" fmla="*/ 90 w 138"/>
                <a:gd name="T41" fmla="*/ 2 h 152"/>
                <a:gd name="T42" fmla="*/ 98 w 138"/>
                <a:gd name="T43" fmla="*/ 0 h 152"/>
                <a:gd name="T44" fmla="*/ 108 w 138"/>
                <a:gd name="T45" fmla="*/ 2 h 152"/>
                <a:gd name="T46" fmla="*/ 116 w 138"/>
                <a:gd name="T47" fmla="*/ 4 h 152"/>
                <a:gd name="T48" fmla="*/ 116 w 138"/>
                <a:gd name="T49" fmla="*/ 4 h 152"/>
                <a:gd name="T50" fmla="*/ 130 w 138"/>
                <a:gd name="T51" fmla="*/ 12 h 152"/>
                <a:gd name="T52" fmla="*/ 138 w 138"/>
                <a:gd name="T53" fmla="*/ 18 h 152"/>
                <a:gd name="T54" fmla="*/ 130 w 138"/>
                <a:gd name="T55" fmla="*/ 30 h 152"/>
                <a:gd name="T56" fmla="*/ 130 w 138"/>
                <a:gd name="T57" fmla="*/ 30 h 152"/>
                <a:gd name="T58" fmla="*/ 122 w 138"/>
                <a:gd name="T59" fmla="*/ 24 h 152"/>
                <a:gd name="T60" fmla="*/ 110 w 138"/>
                <a:gd name="T61" fmla="*/ 18 h 152"/>
                <a:gd name="T62" fmla="*/ 110 w 138"/>
                <a:gd name="T63" fmla="*/ 18 h 152"/>
                <a:gd name="T64" fmla="*/ 104 w 138"/>
                <a:gd name="T65" fmla="*/ 18 h 152"/>
                <a:gd name="T66" fmla="*/ 98 w 138"/>
                <a:gd name="T67" fmla="*/ 16 h 152"/>
                <a:gd name="T68" fmla="*/ 94 w 138"/>
                <a:gd name="T69" fmla="*/ 18 h 152"/>
                <a:gd name="T70" fmla="*/ 90 w 138"/>
                <a:gd name="T71" fmla="*/ 20 h 152"/>
                <a:gd name="T72" fmla="*/ 82 w 138"/>
                <a:gd name="T73" fmla="*/ 26 h 152"/>
                <a:gd name="T74" fmla="*/ 76 w 138"/>
                <a:gd name="T75" fmla="*/ 36 h 152"/>
                <a:gd name="T76" fmla="*/ 76 w 138"/>
                <a:gd name="T77" fmla="*/ 36 h 152"/>
                <a:gd name="T78" fmla="*/ 72 w 138"/>
                <a:gd name="T79" fmla="*/ 48 h 152"/>
                <a:gd name="T80" fmla="*/ 70 w 138"/>
                <a:gd name="T81" fmla="*/ 58 h 152"/>
                <a:gd name="T82" fmla="*/ 102 w 138"/>
                <a:gd name="T83" fmla="*/ 70 h 152"/>
                <a:gd name="T84" fmla="*/ 98 w 138"/>
                <a:gd name="T85" fmla="*/ 84 h 152"/>
                <a:gd name="T86" fmla="*/ 66 w 138"/>
                <a:gd name="T87" fmla="*/ 72 h 152"/>
                <a:gd name="T88" fmla="*/ 66 w 138"/>
                <a:gd name="T89" fmla="*/ 72 h 152"/>
                <a:gd name="T90" fmla="*/ 62 w 138"/>
                <a:gd name="T91" fmla="*/ 84 h 152"/>
                <a:gd name="T92" fmla="*/ 58 w 138"/>
                <a:gd name="T93" fmla="*/ 94 h 152"/>
                <a:gd name="T94" fmla="*/ 58 w 138"/>
                <a:gd name="T95" fmla="*/ 94 h 152"/>
                <a:gd name="T96" fmla="*/ 52 w 138"/>
                <a:gd name="T97" fmla="*/ 100 h 152"/>
                <a:gd name="T98" fmla="*/ 46 w 138"/>
                <a:gd name="T99" fmla="*/ 104 h 152"/>
                <a:gd name="T100" fmla="*/ 34 w 138"/>
                <a:gd name="T101" fmla="*/ 112 h 152"/>
                <a:gd name="T102" fmla="*/ 32 w 138"/>
                <a:gd name="T103" fmla="*/ 112 h 152"/>
                <a:gd name="T104" fmla="*/ 100 w 138"/>
                <a:gd name="T105" fmla="*/ 138 h 152"/>
                <a:gd name="T106" fmla="*/ 94 w 138"/>
                <a:gd name="T107" fmla="*/ 152 h 152"/>
                <a:gd name="T108" fmla="*/ 0 w 138"/>
                <a:gd name="T109" fmla="*/ 11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 h="152">
                  <a:moveTo>
                    <a:pt x="0" y="116"/>
                  </a:moveTo>
                  <a:lnTo>
                    <a:pt x="4" y="106"/>
                  </a:lnTo>
                  <a:lnTo>
                    <a:pt x="4" y="106"/>
                  </a:lnTo>
                  <a:lnTo>
                    <a:pt x="18" y="104"/>
                  </a:lnTo>
                  <a:lnTo>
                    <a:pt x="30" y="98"/>
                  </a:lnTo>
                  <a:lnTo>
                    <a:pt x="38" y="90"/>
                  </a:lnTo>
                  <a:lnTo>
                    <a:pt x="44" y="80"/>
                  </a:lnTo>
                  <a:lnTo>
                    <a:pt x="44" y="80"/>
                  </a:lnTo>
                  <a:lnTo>
                    <a:pt x="48" y="64"/>
                  </a:lnTo>
                  <a:lnTo>
                    <a:pt x="26" y="56"/>
                  </a:lnTo>
                  <a:lnTo>
                    <a:pt x="32" y="44"/>
                  </a:lnTo>
                  <a:lnTo>
                    <a:pt x="52" y="52"/>
                  </a:lnTo>
                  <a:lnTo>
                    <a:pt x="52" y="52"/>
                  </a:lnTo>
                  <a:lnTo>
                    <a:pt x="54" y="40"/>
                  </a:lnTo>
                  <a:lnTo>
                    <a:pt x="58" y="28"/>
                  </a:lnTo>
                  <a:lnTo>
                    <a:pt x="58" y="28"/>
                  </a:lnTo>
                  <a:lnTo>
                    <a:pt x="62" y="20"/>
                  </a:lnTo>
                  <a:lnTo>
                    <a:pt x="68" y="12"/>
                  </a:lnTo>
                  <a:lnTo>
                    <a:pt x="74" y="8"/>
                  </a:lnTo>
                  <a:lnTo>
                    <a:pt x="82" y="4"/>
                  </a:lnTo>
                  <a:lnTo>
                    <a:pt x="90" y="2"/>
                  </a:lnTo>
                  <a:lnTo>
                    <a:pt x="98" y="0"/>
                  </a:lnTo>
                  <a:lnTo>
                    <a:pt x="108" y="2"/>
                  </a:lnTo>
                  <a:lnTo>
                    <a:pt x="116" y="4"/>
                  </a:lnTo>
                  <a:lnTo>
                    <a:pt x="116" y="4"/>
                  </a:lnTo>
                  <a:lnTo>
                    <a:pt x="130" y="12"/>
                  </a:lnTo>
                  <a:lnTo>
                    <a:pt x="138" y="18"/>
                  </a:lnTo>
                  <a:lnTo>
                    <a:pt x="130" y="30"/>
                  </a:lnTo>
                  <a:lnTo>
                    <a:pt x="130" y="30"/>
                  </a:lnTo>
                  <a:lnTo>
                    <a:pt x="122" y="24"/>
                  </a:lnTo>
                  <a:lnTo>
                    <a:pt x="110" y="18"/>
                  </a:lnTo>
                  <a:lnTo>
                    <a:pt x="110" y="18"/>
                  </a:lnTo>
                  <a:lnTo>
                    <a:pt x="104" y="18"/>
                  </a:lnTo>
                  <a:lnTo>
                    <a:pt x="98" y="16"/>
                  </a:lnTo>
                  <a:lnTo>
                    <a:pt x="94" y="18"/>
                  </a:lnTo>
                  <a:lnTo>
                    <a:pt x="90" y="20"/>
                  </a:lnTo>
                  <a:lnTo>
                    <a:pt x="82" y="26"/>
                  </a:lnTo>
                  <a:lnTo>
                    <a:pt x="76" y="36"/>
                  </a:lnTo>
                  <a:lnTo>
                    <a:pt x="76" y="36"/>
                  </a:lnTo>
                  <a:lnTo>
                    <a:pt x="72" y="48"/>
                  </a:lnTo>
                  <a:lnTo>
                    <a:pt x="70" y="58"/>
                  </a:lnTo>
                  <a:lnTo>
                    <a:pt x="102" y="70"/>
                  </a:lnTo>
                  <a:lnTo>
                    <a:pt x="98" y="84"/>
                  </a:lnTo>
                  <a:lnTo>
                    <a:pt x="66" y="72"/>
                  </a:lnTo>
                  <a:lnTo>
                    <a:pt x="66" y="72"/>
                  </a:lnTo>
                  <a:lnTo>
                    <a:pt x="62" y="84"/>
                  </a:lnTo>
                  <a:lnTo>
                    <a:pt x="58" y="94"/>
                  </a:lnTo>
                  <a:lnTo>
                    <a:pt x="58" y="94"/>
                  </a:lnTo>
                  <a:lnTo>
                    <a:pt x="52" y="100"/>
                  </a:lnTo>
                  <a:lnTo>
                    <a:pt x="46" y="104"/>
                  </a:lnTo>
                  <a:lnTo>
                    <a:pt x="34" y="112"/>
                  </a:lnTo>
                  <a:lnTo>
                    <a:pt x="32" y="112"/>
                  </a:lnTo>
                  <a:lnTo>
                    <a:pt x="100" y="138"/>
                  </a:lnTo>
                  <a:lnTo>
                    <a:pt x="94" y="152"/>
                  </a:lnTo>
                  <a:lnTo>
                    <a:pt x="0"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56" name="Group 155"/>
          <p:cNvGrpSpPr/>
          <p:nvPr/>
        </p:nvGrpSpPr>
        <p:grpSpPr>
          <a:xfrm>
            <a:off x="3599949" y="2151139"/>
            <a:ext cx="358775" cy="362062"/>
            <a:chOff x="4714875" y="1246188"/>
            <a:chExt cx="358775" cy="361950"/>
          </a:xfrm>
        </p:grpSpPr>
        <p:sp>
          <p:nvSpPr>
            <p:cNvPr id="157" name="Freeform 31"/>
            <p:cNvSpPr>
              <a:spLocks/>
            </p:cNvSpPr>
            <p:nvPr/>
          </p:nvSpPr>
          <p:spPr bwMode="auto">
            <a:xfrm>
              <a:off x="4714875" y="1246188"/>
              <a:ext cx="358775" cy="361950"/>
            </a:xfrm>
            <a:custGeom>
              <a:avLst/>
              <a:gdLst>
                <a:gd name="T0" fmla="*/ 84 w 226"/>
                <a:gd name="T1" fmla="*/ 4 h 228"/>
                <a:gd name="T2" fmla="*/ 84 w 226"/>
                <a:gd name="T3" fmla="*/ 4 h 228"/>
                <a:gd name="T4" fmla="*/ 62 w 226"/>
                <a:gd name="T5" fmla="*/ 12 h 228"/>
                <a:gd name="T6" fmla="*/ 44 w 226"/>
                <a:gd name="T7" fmla="*/ 24 h 228"/>
                <a:gd name="T8" fmla="*/ 28 w 226"/>
                <a:gd name="T9" fmla="*/ 38 h 228"/>
                <a:gd name="T10" fmla="*/ 14 w 226"/>
                <a:gd name="T11" fmla="*/ 56 h 228"/>
                <a:gd name="T12" fmla="*/ 6 w 226"/>
                <a:gd name="T13" fmla="*/ 76 h 228"/>
                <a:gd name="T14" fmla="*/ 0 w 226"/>
                <a:gd name="T15" fmla="*/ 98 h 228"/>
                <a:gd name="T16" fmla="*/ 0 w 226"/>
                <a:gd name="T17" fmla="*/ 120 h 228"/>
                <a:gd name="T18" fmla="*/ 4 w 226"/>
                <a:gd name="T19" fmla="*/ 142 h 228"/>
                <a:gd name="T20" fmla="*/ 4 w 226"/>
                <a:gd name="T21" fmla="*/ 142 h 228"/>
                <a:gd name="T22" fmla="*/ 12 w 226"/>
                <a:gd name="T23" fmla="*/ 164 h 228"/>
                <a:gd name="T24" fmla="*/ 24 w 226"/>
                <a:gd name="T25" fmla="*/ 184 h 228"/>
                <a:gd name="T26" fmla="*/ 38 w 226"/>
                <a:gd name="T27" fmla="*/ 200 h 228"/>
                <a:gd name="T28" fmla="*/ 56 w 226"/>
                <a:gd name="T29" fmla="*/ 212 h 228"/>
                <a:gd name="T30" fmla="*/ 76 w 226"/>
                <a:gd name="T31" fmla="*/ 222 h 228"/>
                <a:gd name="T32" fmla="*/ 96 w 226"/>
                <a:gd name="T33" fmla="*/ 226 h 228"/>
                <a:gd name="T34" fmla="*/ 120 w 226"/>
                <a:gd name="T35" fmla="*/ 228 h 228"/>
                <a:gd name="T36" fmla="*/ 142 w 226"/>
                <a:gd name="T37" fmla="*/ 224 h 228"/>
                <a:gd name="T38" fmla="*/ 142 w 226"/>
                <a:gd name="T39" fmla="*/ 224 h 228"/>
                <a:gd name="T40" fmla="*/ 164 w 226"/>
                <a:gd name="T41" fmla="*/ 216 h 228"/>
                <a:gd name="T42" fmla="*/ 182 w 226"/>
                <a:gd name="T43" fmla="*/ 204 h 228"/>
                <a:gd name="T44" fmla="*/ 198 w 226"/>
                <a:gd name="T45" fmla="*/ 188 h 228"/>
                <a:gd name="T46" fmla="*/ 212 w 226"/>
                <a:gd name="T47" fmla="*/ 172 h 228"/>
                <a:gd name="T48" fmla="*/ 220 w 226"/>
                <a:gd name="T49" fmla="*/ 152 h 228"/>
                <a:gd name="T50" fmla="*/ 226 w 226"/>
                <a:gd name="T51" fmla="*/ 130 h 228"/>
                <a:gd name="T52" fmla="*/ 226 w 226"/>
                <a:gd name="T53" fmla="*/ 108 h 228"/>
                <a:gd name="T54" fmla="*/ 224 w 226"/>
                <a:gd name="T55" fmla="*/ 84 h 228"/>
                <a:gd name="T56" fmla="*/ 224 w 226"/>
                <a:gd name="T57" fmla="*/ 84 h 228"/>
                <a:gd name="T58" fmla="*/ 216 w 226"/>
                <a:gd name="T59" fmla="*/ 64 h 228"/>
                <a:gd name="T60" fmla="*/ 204 w 226"/>
                <a:gd name="T61" fmla="*/ 44 h 228"/>
                <a:gd name="T62" fmla="*/ 188 w 226"/>
                <a:gd name="T63" fmla="*/ 28 h 228"/>
                <a:gd name="T64" fmla="*/ 170 w 226"/>
                <a:gd name="T65" fmla="*/ 16 h 228"/>
                <a:gd name="T66" fmla="*/ 150 w 226"/>
                <a:gd name="T67" fmla="*/ 6 h 228"/>
                <a:gd name="T68" fmla="*/ 130 w 226"/>
                <a:gd name="T69" fmla="*/ 2 h 228"/>
                <a:gd name="T70" fmla="*/ 108 w 226"/>
                <a:gd name="T71" fmla="*/ 0 h 228"/>
                <a:gd name="T72" fmla="*/ 84 w 226"/>
                <a:gd name="T73" fmla="*/ 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 h="228">
                  <a:moveTo>
                    <a:pt x="84" y="4"/>
                  </a:moveTo>
                  <a:lnTo>
                    <a:pt x="84" y="4"/>
                  </a:lnTo>
                  <a:lnTo>
                    <a:pt x="62" y="12"/>
                  </a:lnTo>
                  <a:lnTo>
                    <a:pt x="44" y="24"/>
                  </a:lnTo>
                  <a:lnTo>
                    <a:pt x="28" y="38"/>
                  </a:lnTo>
                  <a:lnTo>
                    <a:pt x="14" y="56"/>
                  </a:lnTo>
                  <a:lnTo>
                    <a:pt x="6" y="76"/>
                  </a:lnTo>
                  <a:lnTo>
                    <a:pt x="0" y="98"/>
                  </a:lnTo>
                  <a:lnTo>
                    <a:pt x="0" y="120"/>
                  </a:lnTo>
                  <a:lnTo>
                    <a:pt x="4" y="142"/>
                  </a:lnTo>
                  <a:lnTo>
                    <a:pt x="4" y="142"/>
                  </a:lnTo>
                  <a:lnTo>
                    <a:pt x="12" y="164"/>
                  </a:lnTo>
                  <a:lnTo>
                    <a:pt x="24" y="184"/>
                  </a:lnTo>
                  <a:lnTo>
                    <a:pt x="38" y="200"/>
                  </a:lnTo>
                  <a:lnTo>
                    <a:pt x="56" y="212"/>
                  </a:lnTo>
                  <a:lnTo>
                    <a:pt x="76" y="222"/>
                  </a:lnTo>
                  <a:lnTo>
                    <a:pt x="96" y="226"/>
                  </a:lnTo>
                  <a:lnTo>
                    <a:pt x="120" y="228"/>
                  </a:lnTo>
                  <a:lnTo>
                    <a:pt x="142" y="224"/>
                  </a:lnTo>
                  <a:lnTo>
                    <a:pt x="142" y="224"/>
                  </a:lnTo>
                  <a:lnTo>
                    <a:pt x="164" y="216"/>
                  </a:lnTo>
                  <a:lnTo>
                    <a:pt x="182" y="204"/>
                  </a:lnTo>
                  <a:lnTo>
                    <a:pt x="198" y="188"/>
                  </a:lnTo>
                  <a:lnTo>
                    <a:pt x="212" y="172"/>
                  </a:lnTo>
                  <a:lnTo>
                    <a:pt x="220" y="152"/>
                  </a:lnTo>
                  <a:lnTo>
                    <a:pt x="226" y="130"/>
                  </a:lnTo>
                  <a:lnTo>
                    <a:pt x="226" y="108"/>
                  </a:lnTo>
                  <a:lnTo>
                    <a:pt x="224" y="84"/>
                  </a:lnTo>
                  <a:lnTo>
                    <a:pt x="224" y="84"/>
                  </a:lnTo>
                  <a:lnTo>
                    <a:pt x="216" y="64"/>
                  </a:lnTo>
                  <a:lnTo>
                    <a:pt x="204" y="44"/>
                  </a:lnTo>
                  <a:lnTo>
                    <a:pt x="188" y="28"/>
                  </a:lnTo>
                  <a:lnTo>
                    <a:pt x="170" y="16"/>
                  </a:lnTo>
                  <a:lnTo>
                    <a:pt x="150" y="6"/>
                  </a:lnTo>
                  <a:lnTo>
                    <a:pt x="130" y="2"/>
                  </a:lnTo>
                  <a:lnTo>
                    <a:pt x="108" y="0"/>
                  </a:lnTo>
                  <a:lnTo>
                    <a:pt x="84" y="4"/>
                  </a:lnTo>
                  <a:close/>
                </a:path>
              </a:pathLst>
            </a:custGeom>
            <a:solidFill>
              <a:srgbClr val="FFD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33"/>
            <p:cNvSpPr>
              <a:spLocks/>
            </p:cNvSpPr>
            <p:nvPr/>
          </p:nvSpPr>
          <p:spPr bwMode="auto">
            <a:xfrm>
              <a:off x="4819650" y="1296988"/>
              <a:ext cx="184150" cy="257175"/>
            </a:xfrm>
            <a:custGeom>
              <a:avLst/>
              <a:gdLst>
                <a:gd name="T0" fmla="*/ 28 w 116"/>
                <a:gd name="T1" fmla="*/ 162 h 162"/>
                <a:gd name="T2" fmla="*/ 24 w 116"/>
                <a:gd name="T3" fmla="*/ 152 h 162"/>
                <a:gd name="T4" fmla="*/ 24 w 116"/>
                <a:gd name="T5" fmla="*/ 152 h 162"/>
                <a:gd name="T6" fmla="*/ 30 w 116"/>
                <a:gd name="T7" fmla="*/ 142 h 162"/>
                <a:gd name="T8" fmla="*/ 36 w 116"/>
                <a:gd name="T9" fmla="*/ 130 h 162"/>
                <a:gd name="T10" fmla="*/ 36 w 116"/>
                <a:gd name="T11" fmla="*/ 120 h 162"/>
                <a:gd name="T12" fmla="*/ 34 w 116"/>
                <a:gd name="T13" fmla="*/ 108 h 162"/>
                <a:gd name="T14" fmla="*/ 34 w 116"/>
                <a:gd name="T15" fmla="*/ 108 h 162"/>
                <a:gd name="T16" fmla="*/ 26 w 116"/>
                <a:gd name="T17" fmla="*/ 94 h 162"/>
                <a:gd name="T18" fmla="*/ 4 w 116"/>
                <a:gd name="T19" fmla="*/ 104 h 162"/>
                <a:gd name="T20" fmla="*/ 0 w 116"/>
                <a:gd name="T21" fmla="*/ 90 h 162"/>
                <a:gd name="T22" fmla="*/ 20 w 116"/>
                <a:gd name="T23" fmla="*/ 82 h 162"/>
                <a:gd name="T24" fmla="*/ 20 w 116"/>
                <a:gd name="T25" fmla="*/ 82 h 162"/>
                <a:gd name="T26" fmla="*/ 14 w 116"/>
                <a:gd name="T27" fmla="*/ 72 h 162"/>
                <a:gd name="T28" fmla="*/ 8 w 116"/>
                <a:gd name="T29" fmla="*/ 62 h 162"/>
                <a:gd name="T30" fmla="*/ 8 w 116"/>
                <a:gd name="T31" fmla="*/ 62 h 162"/>
                <a:gd name="T32" fmla="*/ 4 w 116"/>
                <a:gd name="T33" fmla="*/ 54 h 162"/>
                <a:gd name="T34" fmla="*/ 4 w 116"/>
                <a:gd name="T35" fmla="*/ 44 h 162"/>
                <a:gd name="T36" fmla="*/ 4 w 116"/>
                <a:gd name="T37" fmla="*/ 36 h 162"/>
                <a:gd name="T38" fmla="*/ 8 w 116"/>
                <a:gd name="T39" fmla="*/ 28 h 162"/>
                <a:gd name="T40" fmla="*/ 12 w 116"/>
                <a:gd name="T41" fmla="*/ 22 h 162"/>
                <a:gd name="T42" fmla="*/ 18 w 116"/>
                <a:gd name="T43" fmla="*/ 16 h 162"/>
                <a:gd name="T44" fmla="*/ 24 w 116"/>
                <a:gd name="T45" fmla="*/ 10 h 162"/>
                <a:gd name="T46" fmla="*/ 32 w 116"/>
                <a:gd name="T47" fmla="*/ 6 h 162"/>
                <a:gd name="T48" fmla="*/ 32 w 116"/>
                <a:gd name="T49" fmla="*/ 6 h 162"/>
                <a:gd name="T50" fmla="*/ 48 w 116"/>
                <a:gd name="T51" fmla="*/ 2 h 162"/>
                <a:gd name="T52" fmla="*/ 58 w 116"/>
                <a:gd name="T53" fmla="*/ 0 h 162"/>
                <a:gd name="T54" fmla="*/ 60 w 116"/>
                <a:gd name="T55" fmla="*/ 16 h 162"/>
                <a:gd name="T56" fmla="*/ 60 w 116"/>
                <a:gd name="T57" fmla="*/ 16 h 162"/>
                <a:gd name="T58" fmla="*/ 50 w 116"/>
                <a:gd name="T59" fmla="*/ 16 h 162"/>
                <a:gd name="T60" fmla="*/ 38 w 116"/>
                <a:gd name="T61" fmla="*/ 20 h 162"/>
                <a:gd name="T62" fmla="*/ 38 w 116"/>
                <a:gd name="T63" fmla="*/ 20 h 162"/>
                <a:gd name="T64" fmla="*/ 28 w 116"/>
                <a:gd name="T65" fmla="*/ 26 h 162"/>
                <a:gd name="T66" fmla="*/ 26 w 116"/>
                <a:gd name="T67" fmla="*/ 30 h 162"/>
                <a:gd name="T68" fmla="*/ 24 w 116"/>
                <a:gd name="T69" fmla="*/ 34 h 162"/>
                <a:gd name="T70" fmla="*/ 22 w 116"/>
                <a:gd name="T71" fmla="*/ 44 h 162"/>
                <a:gd name="T72" fmla="*/ 26 w 116"/>
                <a:gd name="T73" fmla="*/ 54 h 162"/>
                <a:gd name="T74" fmla="*/ 26 w 116"/>
                <a:gd name="T75" fmla="*/ 54 h 162"/>
                <a:gd name="T76" fmla="*/ 32 w 116"/>
                <a:gd name="T77" fmla="*/ 66 h 162"/>
                <a:gd name="T78" fmla="*/ 36 w 116"/>
                <a:gd name="T79" fmla="*/ 74 h 162"/>
                <a:gd name="T80" fmla="*/ 68 w 116"/>
                <a:gd name="T81" fmla="*/ 62 h 162"/>
                <a:gd name="T82" fmla="*/ 74 w 116"/>
                <a:gd name="T83" fmla="*/ 74 h 162"/>
                <a:gd name="T84" fmla="*/ 44 w 116"/>
                <a:gd name="T85" fmla="*/ 86 h 162"/>
                <a:gd name="T86" fmla="*/ 44 w 116"/>
                <a:gd name="T87" fmla="*/ 86 h 162"/>
                <a:gd name="T88" fmla="*/ 50 w 116"/>
                <a:gd name="T89" fmla="*/ 98 h 162"/>
                <a:gd name="T90" fmla="*/ 52 w 116"/>
                <a:gd name="T91" fmla="*/ 110 h 162"/>
                <a:gd name="T92" fmla="*/ 52 w 116"/>
                <a:gd name="T93" fmla="*/ 110 h 162"/>
                <a:gd name="T94" fmla="*/ 52 w 116"/>
                <a:gd name="T95" fmla="*/ 116 h 162"/>
                <a:gd name="T96" fmla="*/ 52 w 116"/>
                <a:gd name="T97" fmla="*/ 124 h 162"/>
                <a:gd name="T98" fmla="*/ 46 w 116"/>
                <a:gd name="T99" fmla="*/ 138 h 162"/>
                <a:gd name="T100" fmla="*/ 46 w 116"/>
                <a:gd name="T101" fmla="*/ 138 h 162"/>
                <a:gd name="T102" fmla="*/ 110 w 116"/>
                <a:gd name="T103" fmla="*/ 110 h 162"/>
                <a:gd name="T104" fmla="*/ 116 w 116"/>
                <a:gd name="T105" fmla="*/ 126 h 162"/>
                <a:gd name="T106" fmla="*/ 28 w 116"/>
                <a:gd name="T10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62">
                  <a:moveTo>
                    <a:pt x="28" y="162"/>
                  </a:moveTo>
                  <a:lnTo>
                    <a:pt x="24" y="152"/>
                  </a:lnTo>
                  <a:lnTo>
                    <a:pt x="24" y="152"/>
                  </a:lnTo>
                  <a:lnTo>
                    <a:pt x="30" y="142"/>
                  </a:lnTo>
                  <a:lnTo>
                    <a:pt x="36" y="130"/>
                  </a:lnTo>
                  <a:lnTo>
                    <a:pt x="36" y="120"/>
                  </a:lnTo>
                  <a:lnTo>
                    <a:pt x="34" y="108"/>
                  </a:lnTo>
                  <a:lnTo>
                    <a:pt x="34" y="108"/>
                  </a:lnTo>
                  <a:lnTo>
                    <a:pt x="26" y="94"/>
                  </a:lnTo>
                  <a:lnTo>
                    <a:pt x="4" y="104"/>
                  </a:lnTo>
                  <a:lnTo>
                    <a:pt x="0" y="90"/>
                  </a:lnTo>
                  <a:lnTo>
                    <a:pt x="20" y="82"/>
                  </a:lnTo>
                  <a:lnTo>
                    <a:pt x="20" y="82"/>
                  </a:lnTo>
                  <a:lnTo>
                    <a:pt x="14" y="72"/>
                  </a:lnTo>
                  <a:lnTo>
                    <a:pt x="8" y="62"/>
                  </a:lnTo>
                  <a:lnTo>
                    <a:pt x="8" y="62"/>
                  </a:lnTo>
                  <a:lnTo>
                    <a:pt x="4" y="54"/>
                  </a:lnTo>
                  <a:lnTo>
                    <a:pt x="4" y="44"/>
                  </a:lnTo>
                  <a:lnTo>
                    <a:pt x="4" y="36"/>
                  </a:lnTo>
                  <a:lnTo>
                    <a:pt x="8" y="28"/>
                  </a:lnTo>
                  <a:lnTo>
                    <a:pt x="12" y="22"/>
                  </a:lnTo>
                  <a:lnTo>
                    <a:pt x="18" y="16"/>
                  </a:lnTo>
                  <a:lnTo>
                    <a:pt x="24" y="10"/>
                  </a:lnTo>
                  <a:lnTo>
                    <a:pt x="32" y="6"/>
                  </a:lnTo>
                  <a:lnTo>
                    <a:pt x="32" y="6"/>
                  </a:lnTo>
                  <a:lnTo>
                    <a:pt x="48" y="2"/>
                  </a:lnTo>
                  <a:lnTo>
                    <a:pt x="58" y="0"/>
                  </a:lnTo>
                  <a:lnTo>
                    <a:pt x="60" y="16"/>
                  </a:lnTo>
                  <a:lnTo>
                    <a:pt x="60" y="16"/>
                  </a:lnTo>
                  <a:lnTo>
                    <a:pt x="50" y="16"/>
                  </a:lnTo>
                  <a:lnTo>
                    <a:pt x="38" y="20"/>
                  </a:lnTo>
                  <a:lnTo>
                    <a:pt x="38" y="20"/>
                  </a:lnTo>
                  <a:lnTo>
                    <a:pt x="28" y="26"/>
                  </a:lnTo>
                  <a:lnTo>
                    <a:pt x="26" y="30"/>
                  </a:lnTo>
                  <a:lnTo>
                    <a:pt x="24" y="34"/>
                  </a:lnTo>
                  <a:lnTo>
                    <a:pt x="22" y="44"/>
                  </a:lnTo>
                  <a:lnTo>
                    <a:pt x="26" y="54"/>
                  </a:lnTo>
                  <a:lnTo>
                    <a:pt x="26" y="54"/>
                  </a:lnTo>
                  <a:lnTo>
                    <a:pt x="32" y="66"/>
                  </a:lnTo>
                  <a:lnTo>
                    <a:pt x="36" y="74"/>
                  </a:lnTo>
                  <a:lnTo>
                    <a:pt x="68" y="62"/>
                  </a:lnTo>
                  <a:lnTo>
                    <a:pt x="74" y="74"/>
                  </a:lnTo>
                  <a:lnTo>
                    <a:pt x="44" y="86"/>
                  </a:lnTo>
                  <a:lnTo>
                    <a:pt x="44" y="86"/>
                  </a:lnTo>
                  <a:lnTo>
                    <a:pt x="50" y="98"/>
                  </a:lnTo>
                  <a:lnTo>
                    <a:pt x="52" y="110"/>
                  </a:lnTo>
                  <a:lnTo>
                    <a:pt x="52" y="110"/>
                  </a:lnTo>
                  <a:lnTo>
                    <a:pt x="52" y="116"/>
                  </a:lnTo>
                  <a:lnTo>
                    <a:pt x="52" y="124"/>
                  </a:lnTo>
                  <a:lnTo>
                    <a:pt x="46" y="138"/>
                  </a:lnTo>
                  <a:lnTo>
                    <a:pt x="46" y="138"/>
                  </a:lnTo>
                  <a:lnTo>
                    <a:pt x="110" y="110"/>
                  </a:lnTo>
                  <a:lnTo>
                    <a:pt x="116" y="126"/>
                  </a:lnTo>
                  <a:lnTo>
                    <a:pt x="2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59" name="Group 158"/>
          <p:cNvGrpSpPr/>
          <p:nvPr/>
        </p:nvGrpSpPr>
        <p:grpSpPr>
          <a:xfrm>
            <a:off x="4185108" y="3738621"/>
            <a:ext cx="371475" cy="371590"/>
            <a:chOff x="4994275" y="1236663"/>
            <a:chExt cx="371475" cy="371475"/>
          </a:xfrm>
        </p:grpSpPr>
        <p:sp>
          <p:nvSpPr>
            <p:cNvPr id="160" name="Freeform 24"/>
            <p:cNvSpPr>
              <a:spLocks/>
            </p:cNvSpPr>
            <p:nvPr/>
          </p:nvSpPr>
          <p:spPr bwMode="auto">
            <a:xfrm>
              <a:off x="4994275" y="1236663"/>
              <a:ext cx="371475" cy="371475"/>
            </a:xfrm>
            <a:custGeom>
              <a:avLst/>
              <a:gdLst>
                <a:gd name="T0" fmla="*/ 174 w 234"/>
                <a:gd name="T1" fmla="*/ 16 h 234"/>
                <a:gd name="T2" fmla="*/ 174 w 234"/>
                <a:gd name="T3" fmla="*/ 16 h 234"/>
                <a:gd name="T4" fmla="*/ 164 w 234"/>
                <a:gd name="T5" fmla="*/ 10 h 234"/>
                <a:gd name="T6" fmla="*/ 152 w 234"/>
                <a:gd name="T7" fmla="*/ 6 h 234"/>
                <a:gd name="T8" fmla="*/ 130 w 234"/>
                <a:gd name="T9" fmla="*/ 0 h 234"/>
                <a:gd name="T10" fmla="*/ 108 w 234"/>
                <a:gd name="T11" fmla="*/ 0 h 234"/>
                <a:gd name="T12" fmla="*/ 86 w 234"/>
                <a:gd name="T13" fmla="*/ 4 h 234"/>
                <a:gd name="T14" fmla="*/ 64 w 234"/>
                <a:gd name="T15" fmla="*/ 12 h 234"/>
                <a:gd name="T16" fmla="*/ 46 w 234"/>
                <a:gd name="T17" fmla="*/ 24 h 234"/>
                <a:gd name="T18" fmla="*/ 28 w 234"/>
                <a:gd name="T19" fmla="*/ 40 h 234"/>
                <a:gd name="T20" fmla="*/ 22 w 234"/>
                <a:gd name="T21" fmla="*/ 50 h 234"/>
                <a:gd name="T22" fmla="*/ 16 w 234"/>
                <a:gd name="T23" fmla="*/ 60 h 234"/>
                <a:gd name="T24" fmla="*/ 16 w 234"/>
                <a:gd name="T25" fmla="*/ 60 h 234"/>
                <a:gd name="T26" fmla="*/ 10 w 234"/>
                <a:gd name="T27" fmla="*/ 70 h 234"/>
                <a:gd name="T28" fmla="*/ 6 w 234"/>
                <a:gd name="T29" fmla="*/ 82 h 234"/>
                <a:gd name="T30" fmla="*/ 0 w 234"/>
                <a:gd name="T31" fmla="*/ 104 h 234"/>
                <a:gd name="T32" fmla="*/ 0 w 234"/>
                <a:gd name="T33" fmla="*/ 126 h 234"/>
                <a:gd name="T34" fmla="*/ 4 w 234"/>
                <a:gd name="T35" fmla="*/ 148 h 234"/>
                <a:gd name="T36" fmla="*/ 12 w 234"/>
                <a:gd name="T37" fmla="*/ 170 h 234"/>
                <a:gd name="T38" fmla="*/ 24 w 234"/>
                <a:gd name="T39" fmla="*/ 188 h 234"/>
                <a:gd name="T40" fmla="*/ 40 w 234"/>
                <a:gd name="T41" fmla="*/ 204 h 234"/>
                <a:gd name="T42" fmla="*/ 50 w 234"/>
                <a:gd name="T43" fmla="*/ 212 h 234"/>
                <a:gd name="T44" fmla="*/ 60 w 234"/>
                <a:gd name="T45" fmla="*/ 218 h 234"/>
                <a:gd name="T46" fmla="*/ 60 w 234"/>
                <a:gd name="T47" fmla="*/ 218 h 234"/>
                <a:gd name="T48" fmla="*/ 70 w 234"/>
                <a:gd name="T49" fmla="*/ 224 h 234"/>
                <a:gd name="T50" fmla="*/ 82 w 234"/>
                <a:gd name="T51" fmla="*/ 228 h 234"/>
                <a:gd name="T52" fmla="*/ 104 w 234"/>
                <a:gd name="T53" fmla="*/ 232 h 234"/>
                <a:gd name="T54" fmla="*/ 126 w 234"/>
                <a:gd name="T55" fmla="*/ 234 h 234"/>
                <a:gd name="T56" fmla="*/ 148 w 234"/>
                <a:gd name="T57" fmla="*/ 230 h 234"/>
                <a:gd name="T58" fmla="*/ 170 w 234"/>
                <a:gd name="T59" fmla="*/ 222 h 234"/>
                <a:gd name="T60" fmla="*/ 188 w 234"/>
                <a:gd name="T61" fmla="*/ 210 h 234"/>
                <a:gd name="T62" fmla="*/ 206 w 234"/>
                <a:gd name="T63" fmla="*/ 194 h 234"/>
                <a:gd name="T64" fmla="*/ 212 w 234"/>
                <a:gd name="T65" fmla="*/ 184 h 234"/>
                <a:gd name="T66" fmla="*/ 218 w 234"/>
                <a:gd name="T67" fmla="*/ 174 h 234"/>
                <a:gd name="T68" fmla="*/ 218 w 234"/>
                <a:gd name="T69" fmla="*/ 174 h 234"/>
                <a:gd name="T70" fmla="*/ 224 w 234"/>
                <a:gd name="T71" fmla="*/ 164 h 234"/>
                <a:gd name="T72" fmla="*/ 228 w 234"/>
                <a:gd name="T73" fmla="*/ 152 h 234"/>
                <a:gd name="T74" fmla="*/ 232 w 234"/>
                <a:gd name="T75" fmla="*/ 130 h 234"/>
                <a:gd name="T76" fmla="*/ 234 w 234"/>
                <a:gd name="T77" fmla="*/ 108 h 234"/>
                <a:gd name="T78" fmla="*/ 230 w 234"/>
                <a:gd name="T79" fmla="*/ 86 h 234"/>
                <a:gd name="T80" fmla="*/ 222 w 234"/>
                <a:gd name="T81" fmla="*/ 64 h 234"/>
                <a:gd name="T82" fmla="*/ 210 w 234"/>
                <a:gd name="T83" fmla="*/ 46 h 234"/>
                <a:gd name="T84" fmla="*/ 194 w 234"/>
                <a:gd name="T85" fmla="*/ 28 h 234"/>
                <a:gd name="T86" fmla="*/ 184 w 234"/>
                <a:gd name="T87" fmla="*/ 22 h 234"/>
                <a:gd name="T88" fmla="*/ 174 w 234"/>
                <a:gd name="T89" fmla="*/ 1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4" h="234">
                  <a:moveTo>
                    <a:pt x="174" y="16"/>
                  </a:moveTo>
                  <a:lnTo>
                    <a:pt x="174" y="16"/>
                  </a:lnTo>
                  <a:lnTo>
                    <a:pt x="164" y="10"/>
                  </a:lnTo>
                  <a:lnTo>
                    <a:pt x="152" y="6"/>
                  </a:lnTo>
                  <a:lnTo>
                    <a:pt x="130" y="0"/>
                  </a:lnTo>
                  <a:lnTo>
                    <a:pt x="108" y="0"/>
                  </a:lnTo>
                  <a:lnTo>
                    <a:pt x="86" y="4"/>
                  </a:lnTo>
                  <a:lnTo>
                    <a:pt x="64" y="12"/>
                  </a:lnTo>
                  <a:lnTo>
                    <a:pt x="46" y="24"/>
                  </a:lnTo>
                  <a:lnTo>
                    <a:pt x="28" y="40"/>
                  </a:lnTo>
                  <a:lnTo>
                    <a:pt x="22" y="50"/>
                  </a:lnTo>
                  <a:lnTo>
                    <a:pt x="16" y="60"/>
                  </a:lnTo>
                  <a:lnTo>
                    <a:pt x="16" y="60"/>
                  </a:lnTo>
                  <a:lnTo>
                    <a:pt x="10" y="70"/>
                  </a:lnTo>
                  <a:lnTo>
                    <a:pt x="6" y="82"/>
                  </a:lnTo>
                  <a:lnTo>
                    <a:pt x="0" y="104"/>
                  </a:lnTo>
                  <a:lnTo>
                    <a:pt x="0" y="126"/>
                  </a:lnTo>
                  <a:lnTo>
                    <a:pt x="4" y="148"/>
                  </a:lnTo>
                  <a:lnTo>
                    <a:pt x="12" y="170"/>
                  </a:lnTo>
                  <a:lnTo>
                    <a:pt x="24" y="188"/>
                  </a:lnTo>
                  <a:lnTo>
                    <a:pt x="40" y="204"/>
                  </a:lnTo>
                  <a:lnTo>
                    <a:pt x="50" y="212"/>
                  </a:lnTo>
                  <a:lnTo>
                    <a:pt x="60" y="218"/>
                  </a:lnTo>
                  <a:lnTo>
                    <a:pt x="60" y="218"/>
                  </a:lnTo>
                  <a:lnTo>
                    <a:pt x="70" y="224"/>
                  </a:lnTo>
                  <a:lnTo>
                    <a:pt x="82" y="228"/>
                  </a:lnTo>
                  <a:lnTo>
                    <a:pt x="104" y="232"/>
                  </a:lnTo>
                  <a:lnTo>
                    <a:pt x="126" y="234"/>
                  </a:lnTo>
                  <a:lnTo>
                    <a:pt x="148" y="230"/>
                  </a:lnTo>
                  <a:lnTo>
                    <a:pt x="170" y="222"/>
                  </a:lnTo>
                  <a:lnTo>
                    <a:pt x="188" y="210"/>
                  </a:lnTo>
                  <a:lnTo>
                    <a:pt x="206" y="194"/>
                  </a:lnTo>
                  <a:lnTo>
                    <a:pt x="212" y="184"/>
                  </a:lnTo>
                  <a:lnTo>
                    <a:pt x="218" y="174"/>
                  </a:lnTo>
                  <a:lnTo>
                    <a:pt x="218" y="174"/>
                  </a:lnTo>
                  <a:lnTo>
                    <a:pt x="224" y="164"/>
                  </a:lnTo>
                  <a:lnTo>
                    <a:pt x="228" y="152"/>
                  </a:lnTo>
                  <a:lnTo>
                    <a:pt x="232" y="130"/>
                  </a:lnTo>
                  <a:lnTo>
                    <a:pt x="234" y="108"/>
                  </a:lnTo>
                  <a:lnTo>
                    <a:pt x="230" y="86"/>
                  </a:lnTo>
                  <a:lnTo>
                    <a:pt x="222" y="64"/>
                  </a:lnTo>
                  <a:lnTo>
                    <a:pt x="210" y="46"/>
                  </a:lnTo>
                  <a:lnTo>
                    <a:pt x="194" y="28"/>
                  </a:lnTo>
                  <a:lnTo>
                    <a:pt x="184" y="22"/>
                  </a:lnTo>
                  <a:lnTo>
                    <a:pt x="174" y="16"/>
                  </a:lnTo>
                  <a:close/>
                </a:path>
              </a:pathLst>
            </a:custGeom>
            <a:solidFill>
              <a:srgbClr val="FFB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26"/>
            <p:cNvSpPr>
              <a:spLocks/>
            </p:cNvSpPr>
            <p:nvPr/>
          </p:nvSpPr>
          <p:spPr bwMode="auto">
            <a:xfrm>
              <a:off x="5064125" y="1309688"/>
              <a:ext cx="219075" cy="241300"/>
            </a:xfrm>
            <a:custGeom>
              <a:avLst/>
              <a:gdLst>
                <a:gd name="T0" fmla="*/ 0 w 138"/>
                <a:gd name="T1" fmla="*/ 116 h 152"/>
                <a:gd name="T2" fmla="*/ 4 w 138"/>
                <a:gd name="T3" fmla="*/ 106 h 152"/>
                <a:gd name="T4" fmla="*/ 4 w 138"/>
                <a:gd name="T5" fmla="*/ 106 h 152"/>
                <a:gd name="T6" fmla="*/ 18 w 138"/>
                <a:gd name="T7" fmla="*/ 104 h 152"/>
                <a:gd name="T8" fmla="*/ 30 w 138"/>
                <a:gd name="T9" fmla="*/ 98 h 152"/>
                <a:gd name="T10" fmla="*/ 38 w 138"/>
                <a:gd name="T11" fmla="*/ 90 h 152"/>
                <a:gd name="T12" fmla="*/ 44 w 138"/>
                <a:gd name="T13" fmla="*/ 80 h 152"/>
                <a:gd name="T14" fmla="*/ 44 w 138"/>
                <a:gd name="T15" fmla="*/ 80 h 152"/>
                <a:gd name="T16" fmla="*/ 48 w 138"/>
                <a:gd name="T17" fmla="*/ 64 h 152"/>
                <a:gd name="T18" fmla="*/ 26 w 138"/>
                <a:gd name="T19" fmla="*/ 56 h 152"/>
                <a:gd name="T20" fmla="*/ 32 w 138"/>
                <a:gd name="T21" fmla="*/ 44 h 152"/>
                <a:gd name="T22" fmla="*/ 52 w 138"/>
                <a:gd name="T23" fmla="*/ 52 h 152"/>
                <a:gd name="T24" fmla="*/ 52 w 138"/>
                <a:gd name="T25" fmla="*/ 52 h 152"/>
                <a:gd name="T26" fmla="*/ 54 w 138"/>
                <a:gd name="T27" fmla="*/ 40 h 152"/>
                <a:gd name="T28" fmla="*/ 58 w 138"/>
                <a:gd name="T29" fmla="*/ 28 h 152"/>
                <a:gd name="T30" fmla="*/ 58 w 138"/>
                <a:gd name="T31" fmla="*/ 28 h 152"/>
                <a:gd name="T32" fmla="*/ 62 w 138"/>
                <a:gd name="T33" fmla="*/ 20 h 152"/>
                <a:gd name="T34" fmla="*/ 68 w 138"/>
                <a:gd name="T35" fmla="*/ 12 h 152"/>
                <a:gd name="T36" fmla="*/ 74 w 138"/>
                <a:gd name="T37" fmla="*/ 8 h 152"/>
                <a:gd name="T38" fmla="*/ 82 w 138"/>
                <a:gd name="T39" fmla="*/ 4 h 152"/>
                <a:gd name="T40" fmla="*/ 90 w 138"/>
                <a:gd name="T41" fmla="*/ 2 h 152"/>
                <a:gd name="T42" fmla="*/ 98 w 138"/>
                <a:gd name="T43" fmla="*/ 0 h 152"/>
                <a:gd name="T44" fmla="*/ 108 w 138"/>
                <a:gd name="T45" fmla="*/ 2 h 152"/>
                <a:gd name="T46" fmla="*/ 116 w 138"/>
                <a:gd name="T47" fmla="*/ 4 h 152"/>
                <a:gd name="T48" fmla="*/ 116 w 138"/>
                <a:gd name="T49" fmla="*/ 4 h 152"/>
                <a:gd name="T50" fmla="*/ 130 w 138"/>
                <a:gd name="T51" fmla="*/ 12 h 152"/>
                <a:gd name="T52" fmla="*/ 138 w 138"/>
                <a:gd name="T53" fmla="*/ 18 h 152"/>
                <a:gd name="T54" fmla="*/ 130 w 138"/>
                <a:gd name="T55" fmla="*/ 30 h 152"/>
                <a:gd name="T56" fmla="*/ 130 w 138"/>
                <a:gd name="T57" fmla="*/ 30 h 152"/>
                <a:gd name="T58" fmla="*/ 122 w 138"/>
                <a:gd name="T59" fmla="*/ 24 h 152"/>
                <a:gd name="T60" fmla="*/ 110 w 138"/>
                <a:gd name="T61" fmla="*/ 18 h 152"/>
                <a:gd name="T62" fmla="*/ 110 w 138"/>
                <a:gd name="T63" fmla="*/ 18 h 152"/>
                <a:gd name="T64" fmla="*/ 104 w 138"/>
                <a:gd name="T65" fmla="*/ 18 h 152"/>
                <a:gd name="T66" fmla="*/ 98 w 138"/>
                <a:gd name="T67" fmla="*/ 16 h 152"/>
                <a:gd name="T68" fmla="*/ 94 w 138"/>
                <a:gd name="T69" fmla="*/ 18 h 152"/>
                <a:gd name="T70" fmla="*/ 90 w 138"/>
                <a:gd name="T71" fmla="*/ 20 h 152"/>
                <a:gd name="T72" fmla="*/ 82 w 138"/>
                <a:gd name="T73" fmla="*/ 26 h 152"/>
                <a:gd name="T74" fmla="*/ 76 w 138"/>
                <a:gd name="T75" fmla="*/ 36 h 152"/>
                <a:gd name="T76" fmla="*/ 76 w 138"/>
                <a:gd name="T77" fmla="*/ 36 h 152"/>
                <a:gd name="T78" fmla="*/ 72 w 138"/>
                <a:gd name="T79" fmla="*/ 48 h 152"/>
                <a:gd name="T80" fmla="*/ 70 w 138"/>
                <a:gd name="T81" fmla="*/ 58 h 152"/>
                <a:gd name="T82" fmla="*/ 102 w 138"/>
                <a:gd name="T83" fmla="*/ 70 h 152"/>
                <a:gd name="T84" fmla="*/ 98 w 138"/>
                <a:gd name="T85" fmla="*/ 84 h 152"/>
                <a:gd name="T86" fmla="*/ 66 w 138"/>
                <a:gd name="T87" fmla="*/ 72 h 152"/>
                <a:gd name="T88" fmla="*/ 66 w 138"/>
                <a:gd name="T89" fmla="*/ 72 h 152"/>
                <a:gd name="T90" fmla="*/ 62 w 138"/>
                <a:gd name="T91" fmla="*/ 84 h 152"/>
                <a:gd name="T92" fmla="*/ 58 w 138"/>
                <a:gd name="T93" fmla="*/ 94 h 152"/>
                <a:gd name="T94" fmla="*/ 58 w 138"/>
                <a:gd name="T95" fmla="*/ 94 h 152"/>
                <a:gd name="T96" fmla="*/ 52 w 138"/>
                <a:gd name="T97" fmla="*/ 100 h 152"/>
                <a:gd name="T98" fmla="*/ 46 w 138"/>
                <a:gd name="T99" fmla="*/ 104 h 152"/>
                <a:gd name="T100" fmla="*/ 34 w 138"/>
                <a:gd name="T101" fmla="*/ 112 h 152"/>
                <a:gd name="T102" fmla="*/ 32 w 138"/>
                <a:gd name="T103" fmla="*/ 112 h 152"/>
                <a:gd name="T104" fmla="*/ 100 w 138"/>
                <a:gd name="T105" fmla="*/ 138 h 152"/>
                <a:gd name="T106" fmla="*/ 94 w 138"/>
                <a:gd name="T107" fmla="*/ 152 h 152"/>
                <a:gd name="T108" fmla="*/ 0 w 138"/>
                <a:gd name="T109" fmla="*/ 11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 h="152">
                  <a:moveTo>
                    <a:pt x="0" y="116"/>
                  </a:moveTo>
                  <a:lnTo>
                    <a:pt x="4" y="106"/>
                  </a:lnTo>
                  <a:lnTo>
                    <a:pt x="4" y="106"/>
                  </a:lnTo>
                  <a:lnTo>
                    <a:pt x="18" y="104"/>
                  </a:lnTo>
                  <a:lnTo>
                    <a:pt x="30" y="98"/>
                  </a:lnTo>
                  <a:lnTo>
                    <a:pt x="38" y="90"/>
                  </a:lnTo>
                  <a:lnTo>
                    <a:pt x="44" y="80"/>
                  </a:lnTo>
                  <a:lnTo>
                    <a:pt x="44" y="80"/>
                  </a:lnTo>
                  <a:lnTo>
                    <a:pt x="48" y="64"/>
                  </a:lnTo>
                  <a:lnTo>
                    <a:pt x="26" y="56"/>
                  </a:lnTo>
                  <a:lnTo>
                    <a:pt x="32" y="44"/>
                  </a:lnTo>
                  <a:lnTo>
                    <a:pt x="52" y="52"/>
                  </a:lnTo>
                  <a:lnTo>
                    <a:pt x="52" y="52"/>
                  </a:lnTo>
                  <a:lnTo>
                    <a:pt x="54" y="40"/>
                  </a:lnTo>
                  <a:lnTo>
                    <a:pt x="58" y="28"/>
                  </a:lnTo>
                  <a:lnTo>
                    <a:pt x="58" y="28"/>
                  </a:lnTo>
                  <a:lnTo>
                    <a:pt x="62" y="20"/>
                  </a:lnTo>
                  <a:lnTo>
                    <a:pt x="68" y="12"/>
                  </a:lnTo>
                  <a:lnTo>
                    <a:pt x="74" y="8"/>
                  </a:lnTo>
                  <a:lnTo>
                    <a:pt x="82" y="4"/>
                  </a:lnTo>
                  <a:lnTo>
                    <a:pt x="90" y="2"/>
                  </a:lnTo>
                  <a:lnTo>
                    <a:pt x="98" y="0"/>
                  </a:lnTo>
                  <a:lnTo>
                    <a:pt x="108" y="2"/>
                  </a:lnTo>
                  <a:lnTo>
                    <a:pt x="116" y="4"/>
                  </a:lnTo>
                  <a:lnTo>
                    <a:pt x="116" y="4"/>
                  </a:lnTo>
                  <a:lnTo>
                    <a:pt x="130" y="12"/>
                  </a:lnTo>
                  <a:lnTo>
                    <a:pt x="138" y="18"/>
                  </a:lnTo>
                  <a:lnTo>
                    <a:pt x="130" y="30"/>
                  </a:lnTo>
                  <a:lnTo>
                    <a:pt x="130" y="30"/>
                  </a:lnTo>
                  <a:lnTo>
                    <a:pt x="122" y="24"/>
                  </a:lnTo>
                  <a:lnTo>
                    <a:pt x="110" y="18"/>
                  </a:lnTo>
                  <a:lnTo>
                    <a:pt x="110" y="18"/>
                  </a:lnTo>
                  <a:lnTo>
                    <a:pt x="104" y="18"/>
                  </a:lnTo>
                  <a:lnTo>
                    <a:pt x="98" y="16"/>
                  </a:lnTo>
                  <a:lnTo>
                    <a:pt x="94" y="18"/>
                  </a:lnTo>
                  <a:lnTo>
                    <a:pt x="90" y="20"/>
                  </a:lnTo>
                  <a:lnTo>
                    <a:pt x="82" y="26"/>
                  </a:lnTo>
                  <a:lnTo>
                    <a:pt x="76" y="36"/>
                  </a:lnTo>
                  <a:lnTo>
                    <a:pt x="76" y="36"/>
                  </a:lnTo>
                  <a:lnTo>
                    <a:pt x="72" y="48"/>
                  </a:lnTo>
                  <a:lnTo>
                    <a:pt x="70" y="58"/>
                  </a:lnTo>
                  <a:lnTo>
                    <a:pt x="102" y="70"/>
                  </a:lnTo>
                  <a:lnTo>
                    <a:pt x="98" y="84"/>
                  </a:lnTo>
                  <a:lnTo>
                    <a:pt x="66" y="72"/>
                  </a:lnTo>
                  <a:lnTo>
                    <a:pt x="66" y="72"/>
                  </a:lnTo>
                  <a:lnTo>
                    <a:pt x="62" y="84"/>
                  </a:lnTo>
                  <a:lnTo>
                    <a:pt x="58" y="94"/>
                  </a:lnTo>
                  <a:lnTo>
                    <a:pt x="58" y="94"/>
                  </a:lnTo>
                  <a:lnTo>
                    <a:pt x="52" y="100"/>
                  </a:lnTo>
                  <a:lnTo>
                    <a:pt x="46" y="104"/>
                  </a:lnTo>
                  <a:lnTo>
                    <a:pt x="34" y="112"/>
                  </a:lnTo>
                  <a:lnTo>
                    <a:pt x="32" y="112"/>
                  </a:lnTo>
                  <a:lnTo>
                    <a:pt x="100" y="138"/>
                  </a:lnTo>
                  <a:lnTo>
                    <a:pt x="94" y="152"/>
                  </a:lnTo>
                  <a:lnTo>
                    <a:pt x="0"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85" name="Group 184"/>
          <p:cNvGrpSpPr/>
          <p:nvPr/>
        </p:nvGrpSpPr>
        <p:grpSpPr>
          <a:xfrm rot="1404404">
            <a:off x="4915101" y="1662761"/>
            <a:ext cx="371475" cy="371590"/>
            <a:chOff x="4419600" y="1236663"/>
            <a:chExt cx="371475" cy="371475"/>
          </a:xfrm>
        </p:grpSpPr>
        <p:sp>
          <p:nvSpPr>
            <p:cNvPr id="186" name="Freeform 28"/>
            <p:cNvSpPr>
              <a:spLocks/>
            </p:cNvSpPr>
            <p:nvPr/>
          </p:nvSpPr>
          <p:spPr bwMode="auto">
            <a:xfrm>
              <a:off x="4419600" y="1236663"/>
              <a:ext cx="371475" cy="371475"/>
            </a:xfrm>
            <a:custGeom>
              <a:avLst/>
              <a:gdLst>
                <a:gd name="T0" fmla="*/ 64 w 234"/>
                <a:gd name="T1" fmla="*/ 12 h 234"/>
                <a:gd name="T2" fmla="*/ 64 w 234"/>
                <a:gd name="T3" fmla="*/ 12 h 234"/>
                <a:gd name="T4" fmla="*/ 54 w 234"/>
                <a:gd name="T5" fmla="*/ 18 h 234"/>
                <a:gd name="T6" fmla="*/ 44 w 234"/>
                <a:gd name="T7" fmla="*/ 26 h 234"/>
                <a:gd name="T8" fmla="*/ 28 w 234"/>
                <a:gd name="T9" fmla="*/ 42 h 234"/>
                <a:gd name="T10" fmla="*/ 16 w 234"/>
                <a:gd name="T11" fmla="*/ 60 h 234"/>
                <a:gd name="T12" fmla="*/ 6 w 234"/>
                <a:gd name="T13" fmla="*/ 80 h 234"/>
                <a:gd name="T14" fmla="*/ 2 w 234"/>
                <a:gd name="T15" fmla="*/ 102 h 234"/>
                <a:gd name="T16" fmla="*/ 0 w 234"/>
                <a:gd name="T17" fmla="*/ 124 h 234"/>
                <a:gd name="T18" fmla="*/ 4 w 234"/>
                <a:gd name="T19" fmla="*/ 148 h 234"/>
                <a:gd name="T20" fmla="*/ 8 w 234"/>
                <a:gd name="T21" fmla="*/ 158 h 234"/>
                <a:gd name="T22" fmla="*/ 12 w 234"/>
                <a:gd name="T23" fmla="*/ 170 h 234"/>
                <a:gd name="T24" fmla="*/ 12 w 234"/>
                <a:gd name="T25" fmla="*/ 170 h 234"/>
                <a:gd name="T26" fmla="*/ 18 w 234"/>
                <a:gd name="T27" fmla="*/ 180 h 234"/>
                <a:gd name="T28" fmla="*/ 26 w 234"/>
                <a:gd name="T29" fmla="*/ 190 h 234"/>
                <a:gd name="T30" fmla="*/ 42 w 234"/>
                <a:gd name="T31" fmla="*/ 206 h 234"/>
                <a:gd name="T32" fmla="*/ 60 w 234"/>
                <a:gd name="T33" fmla="*/ 218 h 234"/>
                <a:gd name="T34" fmla="*/ 80 w 234"/>
                <a:gd name="T35" fmla="*/ 228 h 234"/>
                <a:gd name="T36" fmla="*/ 102 w 234"/>
                <a:gd name="T37" fmla="*/ 232 h 234"/>
                <a:gd name="T38" fmla="*/ 124 w 234"/>
                <a:gd name="T39" fmla="*/ 234 h 234"/>
                <a:gd name="T40" fmla="*/ 148 w 234"/>
                <a:gd name="T41" fmla="*/ 230 h 234"/>
                <a:gd name="T42" fmla="*/ 158 w 234"/>
                <a:gd name="T43" fmla="*/ 226 h 234"/>
                <a:gd name="T44" fmla="*/ 170 w 234"/>
                <a:gd name="T45" fmla="*/ 222 h 234"/>
                <a:gd name="T46" fmla="*/ 170 w 234"/>
                <a:gd name="T47" fmla="*/ 222 h 234"/>
                <a:gd name="T48" fmla="*/ 180 w 234"/>
                <a:gd name="T49" fmla="*/ 216 h 234"/>
                <a:gd name="T50" fmla="*/ 190 w 234"/>
                <a:gd name="T51" fmla="*/ 208 h 234"/>
                <a:gd name="T52" fmla="*/ 206 w 234"/>
                <a:gd name="T53" fmla="*/ 192 h 234"/>
                <a:gd name="T54" fmla="*/ 218 w 234"/>
                <a:gd name="T55" fmla="*/ 174 h 234"/>
                <a:gd name="T56" fmla="*/ 228 w 234"/>
                <a:gd name="T57" fmla="*/ 154 h 234"/>
                <a:gd name="T58" fmla="*/ 232 w 234"/>
                <a:gd name="T59" fmla="*/ 132 h 234"/>
                <a:gd name="T60" fmla="*/ 234 w 234"/>
                <a:gd name="T61" fmla="*/ 108 h 234"/>
                <a:gd name="T62" fmla="*/ 230 w 234"/>
                <a:gd name="T63" fmla="*/ 86 h 234"/>
                <a:gd name="T64" fmla="*/ 226 w 234"/>
                <a:gd name="T65" fmla="*/ 76 h 234"/>
                <a:gd name="T66" fmla="*/ 222 w 234"/>
                <a:gd name="T67" fmla="*/ 64 h 234"/>
                <a:gd name="T68" fmla="*/ 222 w 234"/>
                <a:gd name="T69" fmla="*/ 64 h 234"/>
                <a:gd name="T70" fmla="*/ 216 w 234"/>
                <a:gd name="T71" fmla="*/ 54 h 234"/>
                <a:gd name="T72" fmla="*/ 208 w 234"/>
                <a:gd name="T73" fmla="*/ 44 h 234"/>
                <a:gd name="T74" fmla="*/ 192 w 234"/>
                <a:gd name="T75" fmla="*/ 28 h 234"/>
                <a:gd name="T76" fmla="*/ 174 w 234"/>
                <a:gd name="T77" fmla="*/ 14 h 234"/>
                <a:gd name="T78" fmla="*/ 154 w 234"/>
                <a:gd name="T79" fmla="*/ 6 h 234"/>
                <a:gd name="T80" fmla="*/ 132 w 234"/>
                <a:gd name="T81" fmla="*/ 0 h 234"/>
                <a:gd name="T82" fmla="*/ 110 w 234"/>
                <a:gd name="T83" fmla="*/ 0 h 234"/>
                <a:gd name="T84" fmla="*/ 86 w 234"/>
                <a:gd name="T85" fmla="*/ 4 h 234"/>
                <a:gd name="T86" fmla="*/ 76 w 234"/>
                <a:gd name="T87" fmla="*/ 8 h 234"/>
                <a:gd name="T88" fmla="*/ 64 w 234"/>
                <a:gd name="T89" fmla="*/ 1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4" h="234">
                  <a:moveTo>
                    <a:pt x="64" y="12"/>
                  </a:moveTo>
                  <a:lnTo>
                    <a:pt x="64" y="12"/>
                  </a:lnTo>
                  <a:lnTo>
                    <a:pt x="54" y="18"/>
                  </a:lnTo>
                  <a:lnTo>
                    <a:pt x="44" y="26"/>
                  </a:lnTo>
                  <a:lnTo>
                    <a:pt x="28" y="42"/>
                  </a:lnTo>
                  <a:lnTo>
                    <a:pt x="16" y="60"/>
                  </a:lnTo>
                  <a:lnTo>
                    <a:pt x="6" y="80"/>
                  </a:lnTo>
                  <a:lnTo>
                    <a:pt x="2" y="102"/>
                  </a:lnTo>
                  <a:lnTo>
                    <a:pt x="0" y="124"/>
                  </a:lnTo>
                  <a:lnTo>
                    <a:pt x="4" y="148"/>
                  </a:lnTo>
                  <a:lnTo>
                    <a:pt x="8" y="158"/>
                  </a:lnTo>
                  <a:lnTo>
                    <a:pt x="12" y="170"/>
                  </a:lnTo>
                  <a:lnTo>
                    <a:pt x="12" y="170"/>
                  </a:lnTo>
                  <a:lnTo>
                    <a:pt x="18" y="180"/>
                  </a:lnTo>
                  <a:lnTo>
                    <a:pt x="26" y="190"/>
                  </a:lnTo>
                  <a:lnTo>
                    <a:pt x="42" y="206"/>
                  </a:lnTo>
                  <a:lnTo>
                    <a:pt x="60" y="218"/>
                  </a:lnTo>
                  <a:lnTo>
                    <a:pt x="80" y="228"/>
                  </a:lnTo>
                  <a:lnTo>
                    <a:pt x="102" y="232"/>
                  </a:lnTo>
                  <a:lnTo>
                    <a:pt x="124" y="234"/>
                  </a:lnTo>
                  <a:lnTo>
                    <a:pt x="148" y="230"/>
                  </a:lnTo>
                  <a:lnTo>
                    <a:pt x="158" y="226"/>
                  </a:lnTo>
                  <a:lnTo>
                    <a:pt x="170" y="222"/>
                  </a:lnTo>
                  <a:lnTo>
                    <a:pt x="170" y="222"/>
                  </a:lnTo>
                  <a:lnTo>
                    <a:pt x="180" y="216"/>
                  </a:lnTo>
                  <a:lnTo>
                    <a:pt x="190" y="208"/>
                  </a:lnTo>
                  <a:lnTo>
                    <a:pt x="206" y="192"/>
                  </a:lnTo>
                  <a:lnTo>
                    <a:pt x="218" y="174"/>
                  </a:lnTo>
                  <a:lnTo>
                    <a:pt x="228" y="154"/>
                  </a:lnTo>
                  <a:lnTo>
                    <a:pt x="232" y="132"/>
                  </a:lnTo>
                  <a:lnTo>
                    <a:pt x="234" y="108"/>
                  </a:lnTo>
                  <a:lnTo>
                    <a:pt x="230" y="86"/>
                  </a:lnTo>
                  <a:lnTo>
                    <a:pt x="226" y="76"/>
                  </a:lnTo>
                  <a:lnTo>
                    <a:pt x="222" y="64"/>
                  </a:lnTo>
                  <a:lnTo>
                    <a:pt x="222" y="64"/>
                  </a:lnTo>
                  <a:lnTo>
                    <a:pt x="216" y="54"/>
                  </a:lnTo>
                  <a:lnTo>
                    <a:pt x="208" y="44"/>
                  </a:lnTo>
                  <a:lnTo>
                    <a:pt x="192" y="28"/>
                  </a:lnTo>
                  <a:lnTo>
                    <a:pt x="174" y="14"/>
                  </a:lnTo>
                  <a:lnTo>
                    <a:pt x="154" y="6"/>
                  </a:lnTo>
                  <a:lnTo>
                    <a:pt x="132" y="0"/>
                  </a:lnTo>
                  <a:lnTo>
                    <a:pt x="110" y="0"/>
                  </a:lnTo>
                  <a:lnTo>
                    <a:pt x="86" y="4"/>
                  </a:lnTo>
                  <a:lnTo>
                    <a:pt x="76" y="8"/>
                  </a:lnTo>
                  <a:lnTo>
                    <a:pt x="64" y="12"/>
                  </a:lnTo>
                  <a:close/>
                </a:path>
              </a:pathLst>
            </a:custGeom>
            <a:solidFill>
              <a:srgbClr val="FFE4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87" name="Group 186"/>
            <p:cNvGrpSpPr/>
            <p:nvPr/>
          </p:nvGrpSpPr>
          <p:grpSpPr>
            <a:xfrm>
              <a:off x="4419600" y="1236663"/>
              <a:ext cx="371475" cy="371475"/>
              <a:chOff x="4419600" y="1236663"/>
              <a:chExt cx="371475" cy="371475"/>
            </a:xfrm>
          </p:grpSpPr>
          <p:sp>
            <p:nvSpPr>
              <p:cNvPr id="188" name="Freeform 29"/>
              <p:cNvSpPr>
                <a:spLocks/>
              </p:cNvSpPr>
              <p:nvPr/>
            </p:nvSpPr>
            <p:spPr bwMode="auto">
              <a:xfrm>
                <a:off x="4419600" y="1236663"/>
                <a:ext cx="371475" cy="371475"/>
              </a:xfrm>
              <a:custGeom>
                <a:avLst/>
                <a:gdLst>
                  <a:gd name="T0" fmla="*/ 64 w 234"/>
                  <a:gd name="T1" fmla="*/ 12 h 234"/>
                  <a:gd name="T2" fmla="*/ 64 w 234"/>
                  <a:gd name="T3" fmla="*/ 12 h 234"/>
                  <a:gd name="T4" fmla="*/ 54 w 234"/>
                  <a:gd name="T5" fmla="*/ 18 h 234"/>
                  <a:gd name="T6" fmla="*/ 44 w 234"/>
                  <a:gd name="T7" fmla="*/ 26 h 234"/>
                  <a:gd name="T8" fmla="*/ 28 w 234"/>
                  <a:gd name="T9" fmla="*/ 42 h 234"/>
                  <a:gd name="T10" fmla="*/ 16 w 234"/>
                  <a:gd name="T11" fmla="*/ 60 h 234"/>
                  <a:gd name="T12" fmla="*/ 6 w 234"/>
                  <a:gd name="T13" fmla="*/ 80 h 234"/>
                  <a:gd name="T14" fmla="*/ 2 w 234"/>
                  <a:gd name="T15" fmla="*/ 102 h 234"/>
                  <a:gd name="T16" fmla="*/ 0 w 234"/>
                  <a:gd name="T17" fmla="*/ 124 h 234"/>
                  <a:gd name="T18" fmla="*/ 4 w 234"/>
                  <a:gd name="T19" fmla="*/ 148 h 234"/>
                  <a:gd name="T20" fmla="*/ 8 w 234"/>
                  <a:gd name="T21" fmla="*/ 158 h 234"/>
                  <a:gd name="T22" fmla="*/ 12 w 234"/>
                  <a:gd name="T23" fmla="*/ 170 h 234"/>
                  <a:gd name="T24" fmla="*/ 12 w 234"/>
                  <a:gd name="T25" fmla="*/ 170 h 234"/>
                  <a:gd name="T26" fmla="*/ 18 w 234"/>
                  <a:gd name="T27" fmla="*/ 180 h 234"/>
                  <a:gd name="T28" fmla="*/ 26 w 234"/>
                  <a:gd name="T29" fmla="*/ 190 h 234"/>
                  <a:gd name="T30" fmla="*/ 42 w 234"/>
                  <a:gd name="T31" fmla="*/ 206 h 234"/>
                  <a:gd name="T32" fmla="*/ 60 w 234"/>
                  <a:gd name="T33" fmla="*/ 218 h 234"/>
                  <a:gd name="T34" fmla="*/ 80 w 234"/>
                  <a:gd name="T35" fmla="*/ 228 h 234"/>
                  <a:gd name="T36" fmla="*/ 102 w 234"/>
                  <a:gd name="T37" fmla="*/ 232 h 234"/>
                  <a:gd name="T38" fmla="*/ 124 w 234"/>
                  <a:gd name="T39" fmla="*/ 234 h 234"/>
                  <a:gd name="T40" fmla="*/ 148 w 234"/>
                  <a:gd name="T41" fmla="*/ 230 h 234"/>
                  <a:gd name="T42" fmla="*/ 158 w 234"/>
                  <a:gd name="T43" fmla="*/ 226 h 234"/>
                  <a:gd name="T44" fmla="*/ 170 w 234"/>
                  <a:gd name="T45" fmla="*/ 222 h 234"/>
                  <a:gd name="T46" fmla="*/ 170 w 234"/>
                  <a:gd name="T47" fmla="*/ 222 h 234"/>
                  <a:gd name="T48" fmla="*/ 180 w 234"/>
                  <a:gd name="T49" fmla="*/ 216 h 234"/>
                  <a:gd name="T50" fmla="*/ 190 w 234"/>
                  <a:gd name="T51" fmla="*/ 208 h 234"/>
                  <a:gd name="T52" fmla="*/ 206 w 234"/>
                  <a:gd name="T53" fmla="*/ 192 h 234"/>
                  <a:gd name="T54" fmla="*/ 218 w 234"/>
                  <a:gd name="T55" fmla="*/ 174 h 234"/>
                  <a:gd name="T56" fmla="*/ 228 w 234"/>
                  <a:gd name="T57" fmla="*/ 154 h 234"/>
                  <a:gd name="T58" fmla="*/ 232 w 234"/>
                  <a:gd name="T59" fmla="*/ 132 h 234"/>
                  <a:gd name="T60" fmla="*/ 234 w 234"/>
                  <a:gd name="T61" fmla="*/ 108 h 234"/>
                  <a:gd name="T62" fmla="*/ 230 w 234"/>
                  <a:gd name="T63" fmla="*/ 86 h 234"/>
                  <a:gd name="T64" fmla="*/ 226 w 234"/>
                  <a:gd name="T65" fmla="*/ 76 h 234"/>
                  <a:gd name="T66" fmla="*/ 222 w 234"/>
                  <a:gd name="T67" fmla="*/ 64 h 234"/>
                  <a:gd name="T68" fmla="*/ 222 w 234"/>
                  <a:gd name="T69" fmla="*/ 64 h 234"/>
                  <a:gd name="T70" fmla="*/ 216 w 234"/>
                  <a:gd name="T71" fmla="*/ 54 h 234"/>
                  <a:gd name="T72" fmla="*/ 208 w 234"/>
                  <a:gd name="T73" fmla="*/ 44 h 234"/>
                  <a:gd name="T74" fmla="*/ 192 w 234"/>
                  <a:gd name="T75" fmla="*/ 28 h 234"/>
                  <a:gd name="T76" fmla="*/ 174 w 234"/>
                  <a:gd name="T77" fmla="*/ 14 h 234"/>
                  <a:gd name="T78" fmla="*/ 154 w 234"/>
                  <a:gd name="T79" fmla="*/ 6 h 234"/>
                  <a:gd name="T80" fmla="*/ 132 w 234"/>
                  <a:gd name="T81" fmla="*/ 0 h 234"/>
                  <a:gd name="T82" fmla="*/ 110 w 234"/>
                  <a:gd name="T83" fmla="*/ 0 h 234"/>
                  <a:gd name="T84" fmla="*/ 86 w 234"/>
                  <a:gd name="T85" fmla="*/ 4 h 234"/>
                  <a:gd name="T86" fmla="*/ 76 w 234"/>
                  <a:gd name="T87" fmla="*/ 8 h 234"/>
                  <a:gd name="T88" fmla="*/ 64 w 234"/>
                  <a:gd name="T89" fmla="*/ 1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4" h="234">
                    <a:moveTo>
                      <a:pt x="64" y="12"/>
                    </a:moveTo>
                    <a:lnTo>
                      <a:pt x="64" y="12"/>
                    </a:lnTo>
                    <a:lnTo>
                      <a:pt x="54" y="18"/>
                    </a:lnTo>
                    <a:lnTo>
                      <a:pt x="44" y="26"/>
                    </a:lnTo>
                    <a:lnTo>
                      <a:pt x="28" y="42"/>
                    </a:lnTo>
                    <a:lnTo>
                      <a:pt x="16" y="60"/>
                    </a:lnTo>
                    <a:lnTo>
                      <a:pt x="6" y="80"/>
                    </a:lnTo>
                    <a:lnTo>
                      <a:pt x="2" y="102"/>
                    </a:lnTo>
                    <a:lnTo>
                      <a:pt x="0" y="124"/>
                    </a:lnTo>
                    <a:lnTo>
                      <a:pt x="4" y="148"/>
                    </a:lnTo>
                    <a:lnTo>
                      <a:pt x="8" y="158"/>
                    </a:lnTo>
                    <a:lnTo>
                      <a:pt x="12" y="170"/>
                    </a:lnTo>
                    <a:lnTo>
                      <a:pt x="12" y="170"/>
                    </a:lnTo>
                    <a:lnTo>
                      <a:pt x="18" y="180"/>
                    </a:lnTo>
                    <a:lnTo>
                      <a:pt x="26" y="190"/>
                    </a:lnTo>
                    <a:lnTo>
                      <a:pt x="42" y="206"/>
                    </a:lnTo>
                    <a:lnTo>
                      <a:pt x="60" y="218"/>
                    </a:lnTo>
                    <a:lnTo>
                      <a:pt x="80" y="228"/>
                    </a:lnTo>
                    <a:lnTo>
                      <a:pt x="102" y="232"/>
                    </a:lnTo>
                    <a:lnTo>
                      <a:pt x="124" y="234"/>
                    </a:lnTo>
                    <a:lnTo>
                      <a:pt x="148" y="230"/>
                    </a:lnTo>
                    <a:lnTo>
                      <a:pt x="158" y="226"/>
                    </a:lnTo>
                    <a:lnTo>
                      <a:pt x="170" y="222"/>
                    </a:lnTo>
                    <a:lnTo>
                      <a:pt x="170" y="222"/>
                    </a:lnTo>
                    <a:lnTo>
                      <a:pt x="180" y="216"/>
                    </a:lnTo>
                    <a:lnTo>
                      <a:pt x="190" y="208"/>
                    </a:lnTo>
                    <a:lnTo>
                      <a:pt x="206" y="192"/>
                    </a:lnTo>
                    <a:lnTo>
                      <a:pt x="218" y="174"/>
                    </a:lnTo>
                    <a:lnTo>
                      <a:pt x="228" y="154"/>
                    </a:lnTo>
                    <a:lnTo>
                      <a:pt x="232" y="132"/>
                    </a:lnTo>
                    <a:lnTo>
                      <a:pt x="234" y="108"/>
                    </a:lnTo>
                    <a:lnTo>
                      <a:pt x="230" y="86"/>
                    </a:lnTo>
                    <a:lnTo>
                      <a:pt x="226" y="76"/>
                    </a:lnTo>
                    <a:lnTo>
                      <a:pt x="222" y="64"/>
                    </a:lnTo>
                    <a:lnTo>
                      <a:pt x="222" y="64"/>
                    </a:lnTo>
                    <a:lnTo>
                      <a:pt x="216" y="54"/>
                    </a:lnTo>
                    <a:lnTo>
                      <a:pt x="208" y="44"/>
                    </a:lnTo>
                    <a:lnTo>
                      <a:pt x="192" y="28"/>
                    </a:lnTo>
                    <a:lnTo>
                      <a:pt x="174" y="14"/>
                    </a:lnTo>
                    <a:lnTo>
                      <a:pt x="154" y="6"/>
                    </a:lnTo>
                    <a:lnTo>
                      <a:pt x="132" y="0"/>
                    </a:lnTo>
                    <a:lnTo>
                      <a:pt x="110" y="0"/>
                    </a:lnTo>
                    <a:lnTo>
                      <a:pt x="86" y="4"/>
                    </a:lnTo>
                    <a:lnTo>
                      <a:pt x="76" y="8"/>
                    </a:lnTo>
                    <a:lnTo>
                      <a:pt x="64"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9" name="Freeform 30"/>
              <p:cNvSpPr>
                <a:spLocks/>
              </p:cNvSpPr>
              <p:nvPr/>
            </p:nvSpPr>
            <p:spPr bwMode="auto">
              <a:xfrm>
                <a:off x="4521200" y="1290638"/>
                <a:ext cx="209550" cy="266700"/>
              </a:xfrm>
              <a:custGeom>
                <a:avLst/>
                <a:gdLst>
                  <a:gd name="T0" fmla="*/ 50 w 132"/>
                  <a:gd name="T1" fmla="*/ 168 h 168"/>
                  <a:gd name="T2" fmla="*/ 44 w 132"/>
                  <a:gd name="T3" fmla="*/ 158 h 168"/>
                  <a:gd name="T4" fmla="*/ 44 w 132"/>
                  <a:gd name="T5" fmla="*/ 158 h 168"/>
                  <a:gd name="T6" fmla="*/ 50 w 132"/>
                  <a:gd name="T7" fmla="*/ 146 h 168"/>
                  <a:gd name="T8" fmla="*/ 52 w 132"/>
                  <a:gd name="T9" fmla="*/ 134 h 168"/>
                  <a:gd name="T10" fmla="*/ 50 w 132"/>
                  <a:gd name="T11" fmla="*/ 122 h 168"/>
                  <a:gd name="T12" fmla="*/ 44 w 132"/>
                  <a:gd name="T13" fmla="*/ 112 h 168"/>
                  <a:gd name="T14" fmla="*/ 44 w 132"/>
                  <a:gd name="T15" fmla="*/ 112 h 168"/>
                  <a:gd name="T16" fmla="*/ 34 w 132"/>
                  <a:gd name="T17" fmla="*/ 100 h 168"/>
                  <a:gd name="T18" fmla="*/ 14 w 132"/>
                  <a:gd name="T19" fmla="*/ 114 h 168"/>
                  <a:gd name="T20" fmla="*/ 6 w 132"/>
                  <a:gd name="T21" fmla="*/ 102 h 168"/>
                  <a:gd name="T22" fmla="*/ 24 w 132"/>
                  <a:gd name="T23" fmla="*/ 90 h 168"/>
                  <a:gd name="T24" fmla="*/ 24 w 132"/>
                  <a:gd name="T25" fmla="*/ 90 h 168"/>
                  <a:gd name="T26" fmla="*/ 18 w 132"/>
                  <a:gd name="T27" fmla="*/ 82 h 168"/>
                  <a:gd name="T28" fmla="*/ 10 w 132"/>
                  <a:gd name="T29" fmla="*/ 72 h 168"/>
                  <a:gd name="T30" fmla="*/ 10 w 132"/>
                  <a:gd name="T31" fmla="*/ 72 h 168"/>
                  <a:gd name="T32" fmla="*/ 4 w 132"/>
                  <a:gd name="T33" fmla="*/ 64 h 168"/>
                  <a:gd name="T34" fmla="*/ 2 w 132"/>
                  <a:gd name="T35" fmla="*/ 54 h 168"/>
                  <a:gd name="T36" fmla="*/ 0 w 132"/>
                  <a:gd name="T37" fmla="*/ 46 h 168"/>
                  <a:gd name="T38" fmla="*/ 2 w 132"/>
                  <a:gd name="T39" fmla="*/ 38 h 168"/>
                  <a:gd name="T40" fmla="*/ 4 w 132"/>
                  <a:gd name="T41" fmla="*/ 30 h 168"/>
                  <a:gd name="T42" fmla="*/ 8 w 132"/>
                  <a:gd name="T43" fmla="*/ 22 h 168"/>
                  <a:gd name="T44" fmla="*/ 14 w 132"/>
                  <a:gd name="T45" fmla="*/ 16 h 168"/>
                  <a:gd name="T46" fmla="*/ 22 w 132"/>
                  <a:gd name="T47" fmla="*/ 10 h 168"/>
                  <a:gd name="T48" fmla="*/ 22 w 132"/>
                  <a:gd name="T49" fmla="*/ 10 h 168"/>
                  <a:gd name="T50" fmla="*/ 36 w 132"/>
                  <a:gd name="T51" fmla="*/ 2 h 168"/>
                  <a:gd name="T52" fmla="*/ 46 w 132"/>
                  <a:gd name="T53" fmla="*/ 0 h 168"/>
                  <a:gd name="T54" fmla="*/ 52 w 132"/>
                  <a:gd name="T55" fmla="*/ 14 h 168"/>
                  <a:gd name="T56" fmla="*/ 52 w 132"/>
                  <a:gd name="T57" fmla="*/ 14 h 168"/>
                  <a:gd name="T58" fmla="*/ 42 w 132"/>
                  <a:gd name="T59" fmla="*/ 16 h 168"/>
                  <a:gd name="T60" fmla="*/ 32 w 132"/>
                  <a:gd name="T61" fmla="*/ 22 h 168"/>
                  <a:gd name="T62" fmla="*/ 32 w 132"/>
                  <a:gd name="T63" fmla="*/ 22 h 168"/>
                  <a:gd name="T64" fmla="*/ 26 w 132"/>
                  <a:gd name="T65" fmla="*/ 26 h 168"/>
                  <a:gd name="T66" fmla="*/ 22 w 132"/>
                  <a:gd name="T67" fmla="*/ 32 h 168"/>
                  <a:gd name="T68" fmla="*/ 20 w 132"/>
                  <a:gd name="T69" fmla="*/ 36 h 168"/>
                  <a:gd name="T70" fmla="*/ 20 w 132"/>
                  <a:gd name="T71" fmla="*/ 40 h 168"/>
                  <a:gd name="T72" fmla="*/ 20 w 132"/>
                  <a:gd name="T73" fmla="*/ 50 h 168"/>
                  <a:gd name="T74" fmla="*/ 26 w 132"/>
                  <a:gd name="T75" fmla="*/ 60 h 168"/>
                  <a:gd name="T76" fmla="*/ 26 w 132"/>
                  <a:gd name="T77" fmla="*/ 60 h 168"/>
                  <a:gd name="T78" fmla="*/ 34 w 132"/>
                  <a:gd name="T79" fmla="*/ 70 h 168"/>
                  <a:gd name="T80" fmla="*/ 42 w 132"/>
                  <a:gd name="T81" fmla="*/ 78 h 168"/>
                  <a:gd name="T82" fmla="*/ 70 w 132"/>
                  <a:gd name="T83" fmla="*/ 58 h 168"/>
                  <a:gd name="T84" fmla="*/ 78 w 132"/>
                  <a:gd name="T85" fmla="*/ 70 h 168"/>
                  <a:gd name="T86" fmla="*/ 50 w 132"/>
                  <a:gd name="T87" fmla="*/ 88 h 168"/>
                  <a:gd name="T88" fmla="*/ 50 w 132"/>
                  <a:gd name="T89" fmla="*/ 88 h 168"/>
                  <a:gd name="T90" fmla="*/ 58 w 132"/>
                  <a:gd name="T91" fmla="*/ 98 h 168"/>
                  <a:gd name="T92" fmla="*/ 64 w 132"/>
                  <a:gd name="T93" fmla="*/ 110 h 168"/>
                  <a:gd name="T94" fmla="*/ 64 w 132"/>
                  <a:gd name="T95" fmla="*/ 110 h 168"/>
                  <a:gd name="T96" fmla="*/ 66 w 132"/>
                  <a:gd name="T97" fmla="*/ 116 h 168"/>
                  <a:gd name="T98" fmla="*/ 66 w 132"/>
                  <a:gd name="T99" fmla="*/ 124 h 168"/>
                  <a:gd name="T100" fmla="*/ 64 w 132"/>
                  <a:gd name="T101" fmla="*/ 138 h 168"/>
                  <a:gd name="T102" fmla="*/ 64 w 132"/>
                  <a:gd name="T103" fmla="*/ 138 h 168"/>
                  <a:gd name="T104" fmla="*/ 122 w 132"/>
                  <a:gd name="T105" fmla="*/ 98 h 168"/>
                  <a:gd name="T106" fmla="*/ 132 w 132"/>
                  <a:gd name="T107" fmla="*/ 112 h 168"/>
                  <a:gd name="T108" fmla="*/ 50 w 132"/>
                  <a:gd name="T10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168">
                    <a:moveTo>
                      <a:pt x="50" y="168"/>
                    </a:moveTo>
                    <a:lnTo>
                      <a:pt x="44" y="158"/>
                    </a:lnTo>
                    <a:lnTo>
                      <a:pt x="44" y="158"/>
                    </a:lnTo>
                    <a:lnTo>
                      <a:pt x="50" y="146"/>
                    </a:lnTo>
                    <a:lnTo>
                      <a:pt x="52" y="134"/>
                    </a:lnTo>
                    <a:lnTo>
                      <a:pt x="50" y="122"/>
                    </a:lnTo>
                    <a:lnTo>
                      <a:pt x="44" y="112"/>
                    </a:lnTo>
                    <a:lnTo>
                      <a:pt x="44" y="112"/>
                    </a:lnTo>
                    <a:lnTo>
                      <a:pt x="34" y="100"/>
                    </a:lnTo>
                    <a:lnTo>
                      <a:pt x="14" y="114"/>
                    </a:lnTo>
                    <a:lnTo>
                      <a:pt x="6" y="102"/>
                    </a:lnTo>
                    <a:lnTo>
                      <a:pt x="24" y="90"/>
                    </a:lnTo>
                    <a:lnTo>
                      <a:pt x="24" y="90"/>
                    </a:lnTo>
                    <a:lnTo>
                      <a:pt x="18" y="82"/>
                    </a:lnTo>
                    <a:lnTo>
                      <a:pt x="10" y="72"/>
                    </a:lnTo>
                    <a:lnTo>
                      <a:pt x="10" y="72"/>
                    </a:lnTo>
                    <a:lnTo>
                      <a:pt x="4" y="64"/>
                    </a:lnTo>
                    <a:lnTo>
                      <a:pt x="2" y="54"/>
                    </a:lnTo>
                    <a:lnTo>
                      <a:pt x="0" y="46"/>
                    </a:lnTo>
                    <a:lnTo>
                      <a:pt x="2" y="38"/>
                    </a:lnTo>
                    <a:lnTo>
                      <a:pt x="4" y="30"/>
                    </a:lnTo>
                    <a:lnTo>
                      <a:pt x="8" y="22"/>
                    </a:lnTo>
                    <a:lnTo>
                      <a:pt x="14" y="16"/>
                    </a:lnTo>
                    <a:lnTo>
                      <a:pt x="22" y="10"/>
                    </a:lnTo>
                    <a:lnTo>
                      <a:pt x="22" y="10"/>
                    </a:lnTo>
                    <a:lnTo>
                      <a:pt x="36" y="2"/>
                    </a:lnTo>
                    <a:lnTo>
                      <a:pt x="46" y="0"/>
                    </a:lnTo>
                    <a:lnTo>
                      <a:pt x="52" y="14"/>
                    </a:lnTo>
                    <a:lnTo>
                      <a:pt x="52" y="14"/>
                    </a:lnTo>
                    <a:lnTo>
                      <a:pt x="42" y="16"/>
                    </a:lnTo>
                    <a:lnTo>
                      <a:pt x="32" y="22"/>
                    </a:lnTo>
                    <a:lnTo>
                      <a:pt x="32" y="22"/>
                    </a:lnTo>
                    <a:lnTo>
                      <a:pt x="26" y="26"/>
                    </a:lnTo>
                    <a:lnTo>
                      <a:pt x="22" y="32"/>
                    </a:lnTo>
                    <a:lnTo>
                      <a:pt x="20" y="36"/>
                    </a:lnTo>
                    <a:lnTo>
                      <a:pt x="20" y="40"/>
                    </a:lnTo>
                    <a:lnTo>
                      <a:pt x="20" y="50"/>
                    </a:lnTo>
                    <a:lnTo>
                      <a:pt x="26" y="60"/>
                    </a:lnTo>
                    <a:lnTo>
                      <a:pt x="26" y="60"/>
                    </a:lnTo>
                    <a:lnTo>
                      <a:pt x="34" y="70"/>
                    </a:lnTo>
                    <a:lnTo>
                      <a:pt x="42" y="78"/>
                    </a:lnTo>
                    <a:lnTo>
                      <a:pt x="70" y="58"/>
                    </a:lnTo>
                    <a:lnTo>
                      <a:pt x="78" y="70"/>
                    </a:lnTo>
                    <a:lnTo>
                      <a:pt x="50" y="88"/>
                    </a:lnTo>
                    <a:lnTo>
                      <a:pt x="50" y="88"/>
                    </a:lnTo>
                    <a:lnTo>
                      <a:pt x="58" y="98"/>
                    </a:lnTo>
                    <a:lnTo>
                      <a:pt x="64" y="110"/>
                    </a:lnTo>
                    <a:lnTo>
                      <a:pt x="64" y="110"/>
                    </a:lnTo>
                    <a:lnTo>
                      <a:pt x="66" y="116"/>
                    </a:lnTo>
                    <a:lnTo>
                      <a:pt x="66" y="124"/>
                    </a:lnTo>
                    <a:lnTo>
                      <a:pt x="64" y="138"/>
                    </a:lnTo>
                    <a:lnTo>
                      <a:pt x="64" y="138"/>
                    </a:lnTo>
                    <a:lnTo>
                      <a:pt x="122" y="98"/>
                    </a:lnTo>
                    <a:lnTo>
                      <a:pt x="132" y="112"/>
                    </a:lnTo>
                    <a:lnTo>
                      <a:pt x="50" y="1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cxnSp>
        <p:nvCxnSpPr>
          <p:cNvPr id="100" name="Straight Connector 99"/>
          <p:cNvCxnSpPr/>
          <p:nvPr/>
        </p:nvCxnSpPr>
        <p:spPr>
          <a:xfrm>
            <a:off x="2376865" y="2524866"/>
            <a:ext cx="1486625" cy="0"/>
          </a:xfrm>
          <a:prstGeom prst="line">
            <a:avLst/>
          </a:prstGeom>
          <a:ln w="28575">
            <a:solidFill>
              <a:schemeClr val="accent4"/>
            </a:solidFill>
            <a:prstDash val="sysDash"/>
          </a:ln>
        </p:spPr>
        <p:style>
          <a:lnRef idx="1">
            <a:schemeClr val="accent1"/>
          </a:lnRef>
          <a:fillRef idx="0">
            <a:schemeClr val="accent1"/>
          </a:fillRef>
          <a:effectRef idx="0">
            <a:schemeClr val="accent1"/>
          </a:effectRef>
          <a:fontRef idx="minor">
            <a:schemeClr val="tx1"/>
          </a:fontRef>
        </p:style>
      </p:cxnSp>
      <p:grpSp>
        <p:nvGrpSpPr>
          <p:cNvPr id="123" name="Group 122"/>
          <p:cNvGrpSpPr/>
          <p:nvPr/>
        </p:nvGrpSpPr>
        <p:grpSpPr>
          <a:xfrm>
            <a:off x="5027653" y="3830147"/>
            <a:ext cx="371475" cy="371590"/>
            <a:chOff x="4419600" y="1236663"/>
            <a:chExt cx="371475" cy="371475"/>
          </a:xfrm>
          <a:solidFill>
            <a:schemeClr val="accent3">
              <a:lumMod val="60000"/>
              <a:lumOff val="40000"/>
            </a:schemeClr>
          </a:solidFill>
        </p:grpSpPr>
        <p:sp>
          <p:nvSpPr>
            <p:cNvPr id="124" name="Freeform 28"/>
            <p:cNvSpPr>
              <a:spLocks/>
            </p:cNvSpPr>
            <p:nvPr/>
          </p:nvSpPr>
          <p:spPr bwMode="auto">
            <a:xfrm>
              <a:off x="4419600" y="1236663"/>
              <a:ext cx="371475" cy="371475"/>
            </a:xfrm>
            <a:custGeom>
              <a:avLst/>
              <a:gdLst>
                <a:gd name="T0" fmla="*/ 64 w 234"/>
                <a:gd name="T1" fmla="*/ 12 h 234"/>
                <a:gd name="T2" fmla="*/ 64 w 234"/>
                <a:gd name="T3" fmla="*/ 12 h 234"/>
                <a:gd name="T4" fmla="*/ 54 w 234"/>
                <a:gd name="T5" fmla="*/ 18 h 234"/>
                <a:gd name="T6" fmla="*/ 44 w 234"/>
                <a:gd name="T7" fmla="*/ 26 h 234"/>
                <a:gd name="T8" fmla="*/ 28 w 234"/>
                <a:gd name="T9" fmla="*/ 42 h 234"/>
                <a:gd name="T10" fmla="*/ 16 w 234"/>
                <a:gd name="T11" fmla="*/ 60 h 234"/>
                <a:gd name="T12" fmla="*/ 6 w 234"/>
                <a:gd name="T13" fmla="*/ 80 h 234"/>
                <a:gd name="T14" fmla="*/ 2 w 234"/>
                <a:gd name="T15" fmla="*/ 102 h 234"/>
                <a:gd name="T16" fmla="*/ 0 w 234"/>
                <a:gd name="T17" fmla="*/ 124 h 234"/>
                <a:gd name="T18" fmla="*/ 4 w 234"/>
                <a:gd name="T19" fmla="*/ 148 h 234"/>
                <a:gd name="T20" fmla="*/ 8 w 234"/>
                <a:gd name="T21" fmla="*/ 158 h 234"/>
                <a:gd name="T22" fmla="*/ 12 w 234"/>
                <a:gd name="T23" fmla="*/ 170 h 234"/>
                <a:gd name="T24" fmla="*/ 12 w 234"/>
                <a:gd name="T25" fmla="*/ 170 h 234"/>
                <a:gd name="T26" fmla="*/ 18 w 234"/>
                <a:gd name="T27" fmla="*/ 180 h 234"/>
                <a:gd name="T28" fmla="*/ 26 w 234"/>
                <a:gd name="T29" fmla="*/ 190 h 234"/>
                <a:gd name="T30" fmla="*/ 42 w 234"/>
                <a:gd name="T31" fmla="*/ 206 h 234"/>
                <a:gd name="T32" fmla="*/ 60 w 234"/>
                <a:gd name="T33" fmla="*/ 218 h 234"/>
                <a:gd name="T34" fmla="*/ 80 w 234"/>
                <a:gd name="T35" fmla="*/ 228 h 234"/>
                <a:gd name="T36" fmla="*/ 102 w 234"/>
                <a:gd name="T37" fmla="*/ 232 h 234"/>
                <a:gd name="T38" fmla="*/ 124 w 234"/>
                <a:gd name="T39" fmla="*/ 234 h 234"/>
                <a:gd name="T40" fmla="*/ 148 w 234"/>
                <a:gd name="T41" fmla="*/ 230 h 234"/>
                <a:gd name="T42" fmla="*/ 158 w 234"/>
                <a:gd name="T43" fmla="*/ 226 h 234"/>
                <a:gd name="T44" fmla="*/ 170 w 234"/>
                <a:gd name="T45" fmla="*/ 222 h 234"/>
                <a:gd name="T46" fmla="*/ 170 w 234"/>
                <a:gd name="T47" fmla="*/ 222 h 234"/>
                <a:gd name="T48" fmla="*/ 180 w 234"/>
                <a:gd name="T49" fmla="*/ 216 h 234"/>
                <a:gd name="T50" fmla="*/ 190 w 234"/>
                <a:gd name="T51" fmla="*/ 208 h 234"/>
                <a:gd name="T52" fmla="*/ 206 w 234"/>
                <a:gd name="T53" fmla="*/ 192 h 234"/>
                <a:gd name="T54" fmla="*/ 218 w 234"/>
                <a:gd name="T55" fmla="*/ 174 h 234"/>
                <a:gd name="T56" fmla="*/ 228 w 234"/>
                <a:gd name="T57" fmla="*/ 154 h 234"/>
                <a:gd name="T58" fmla="*/ 232 w 234"/>
                <a:gd name="T59" fmla="*/ 132 h 234"/>
                <a:gd name="T60" fmla="*/ 234 w 234"/>
                <a:gd name="T61" fmla="*/ 108 h 234"/>
                <a:gd name="T62" fmla="*/ 230 w 234"/>
                <a:gd name="T63" fmla="*/ 86 h 234"/>
                <a:gd name="T64" fmla="*/ 226 w 234"/>
                <a:gd name="T65" fmla="*/ 76 h 234"/>
                <a:gd name="T66" fmla="*/ 222 w 234"/>
                <a:gd name="T67" fmla="*/ 64 h 234"/>
                <a:gd name="T68" fmla="*/ 222 w 234"/>
                <a:gd name="T69" fmla="*/ 64 h 234"/>
                <a:gd name="T70" fmla="*/ 216 w 234"/>
                <a:gd name="T71" fmla="*/ 54 h 234"/>
                <a:gd name="T72" fmla="*/ 208 w 234"/>
                <a:gd name="T73" fmla="*/ 44 h 234"/>
                <a:gd name="T74" fmla="*/ 192 w 234"/>
                <a:gd name="T75" fmla="*/ 28 h 234"/>
                <a:gd name="T76" fmla="*/ 174 w 234"/>
                <a:gd name="T77" fmla="*/ 14 h 234"/>
                <a:gd name="T78" fmla="*/ 154 w 234"/>
                <a:gd name="T79" fmla="*/ 6 h 234"/>
                <a:gd name="T80" fmla="*/ 132 w 234"/>
                <a:gd name="T81" fmla="*/ 0 h 234"/>
                <a:gd name="T82" fmla="*/ 110 w 234"/>
                <a:gd name="T83" fmla="*/ 0 h 234"/>
                <a:gd name="T84" fmla="*/ 86 w 234"/>
                <a:gd name="T85" fmla="*/ 4 h 234"/>
                <a:gd name="T86" fmla="*/ 76 w 234"/>
                <a:gd name="T87" fmla="*/ 8 h 234"/>
                <a:gd name="T88" fmla="*/ 64 w 234"/>
                <a:gd name="T89" fmla="*/ 1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4" h="234">
                  <a:moveTo>
                    <a:pt x="64" y="12"/>
                  </a:moveTo>
                  <a:lnTo>
                    <a:pt x="64" y="12"/>
                  </a:lnTo>
                  <a:lnTo>
                    <a:pt x="54" y="18"/>
                  </a:lnTo>
                  <a:lnTo>
                    <a:pt x="44" y="26"/>
                  </a:lnTo>
                  <a:lnTo>
                    <a:pt x="28" y="42"/>
                  </a:lnTo>
                  <a:lnTo>
                    <a:pt x="16" y="60"/>
                  </a:lnTo>
                  <a:lnTo>
                    <a:pt x="6" y="80"/>
                  </a:lnTo>
                  <a:lnTo>
                    <a:pt x="2" y="102"/>
                  </a:lnTo>
                  <a:lnTo>
                    <a:pt x="0" y="124"/>
                  </a:lnTo>
                  <a:lnTo>
                    <a:pt x="4" y="148"/>
                  </a:lnTo>
                  <a:lnTo>
                    <a:pt x="8" y="158"/>
                  </a:lnTo>
                  <a:lnTo>
                    <a:pt x="12" y="170"/>
                  </a:lnTo>
                  <a:lnTo>
                    <a:pt x="12" y="170"/>
                  </a:lnTo>
                  <a:lnTo>
                    <a:pt x="18" y="180"/>
                  </a:lnTo>
                  <a:lnTo>
                    <a:pt x="26" y="190"/>
                  </a:lnTo>
                  <a:lnTo>
                    <a:pt x="42" y="206"/>
                  </a:lnTo>
                  <a:lnTo>
                    <a:pt x="60" y="218"/>
                  </a:lnTo>
                  <a:lnTo>
                    <a:pt x="80" y="228"/>
                  </a:lnTo>
                  <a:lnTo>
                    <a:pt x="102" y="232"/>
                  </a:lnTo>
                  <a:lnTo>
                    <a:pt x="124" y="234"/>
                  </a:lnTo>
                  <a:lnTo>
                    <a:pt x="148" y="230"/>
                  </a:lnTo>
                  <a:lnTo>
                    <a:pt x="158" y="226"/>
                  </a:lnTo>
                  <a:lnTo>
                    <a:pt x="170" y="222"/>
                  </a:lnTo>
                  <a:lnTo>
                    <a:pt x="170" y="222"/>
                  </a:lnTo>
                  <a:lnTo>
                    <a:pt x="180" y="216"/>
                  </a:lnTo>
                  <a:lnTo>
                    <a:pt x="190" y="208"/>
                  </a:lnTo>
                  <a:lnTo>
                    <a:pt x="206" y="192"/>
                  </a:lnTo>
                  <a:lnTo>
                    <a:pt x="218" y="174"/>
                  </a:lnTo>
                  <a:lnTo>
                    <a:pt x="228" y="154"/>
                  </a:lnTo>
                  <a:lnTo>
                    <a:pt x="232" y="132"/>
                  </a:lnTo>
                  <a:lnTo>
                    <a:pt x="234" y="108"/>
                  </a:lnTo>
                  <a:lnTo>
                    <a:pt x="230" y="86"/>
                  </a:lnTo>
                  <a:lnTo>
                    <a:pt x="226" y="76"/>
                  </a:lnTo>
                  <a:lnTo>
                    <a:pt x="222" y="64"/>
                  </a:lnTo>
                  <a:lnTo>
                    <a:pt x="222" y="64"/>
                  </a:lnTo>
                  <a:lnTo>
                    <a:pt x="216" y="54"/>
                  </a:lnTo>
                  <a:lnTo>
                    <a:pt x="208" y="44"/>
                  </a:lnTo>
                  <a:lnTo>
                    <a:pt x="192" y="28"/>
                  </a:lnTo>
                  <a:lnTo>
                    <a:pt x="174" y="14"/>
                  </a:lnTo>
                  <a:lnTo>
                    <a:pt x="154" y="6"/>
                  </a:lnTo>
                  <a:lnTo>
                    <a:pt x="132" y="0"/>
                  </a:lnTo>
                  <a:lnTo>
                    <a:pt x="110" y="0"/>
                  </a:lnTo>
                  <a:lnTo>
                    <a:pt x="86" y="4"/>
                  </a:lnTo>
                  <a:lnTo>
                    <a:pt x="76" y="8"/>
                  </a:lnTo>
                  <a:lnTo>
                    <a:pt x="6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25" name="Group 124"/>
            <p:cNvGrpSpPr/>
            <p:nvPr/>
          </p:nvGrpSpPr>
          <p:grpSpPr>
            <a:xfrm>
              <a:off x="4419600" y="1236663"/>
              <a:ext cx="371475" cy="371475"/>
              <a:chOff x="4419600" y="1236663"/>
              <a:chExt cx="371475" cy="371475"/>
            </a:xfrm>
            <a:grpFill/>
          </p:grpSpPr>
          <p:sp>
            <p:nvSpPr>
              <p:cNvPr id="126" name="Freeform 29"/>
              <p:cNvSpPr>
                <a:spLocks/>
              </p:cNvSpPr>
              <p:nvPr/>
            </p:nvSpPr>
            <p:spPr bwMode="auto">
              <a:xfrm>
                <a:off x="4419600" y="1236663"/>
                <a:ext cx="371475" cy="371475"/>
              </a:xfrm>
              <a:custGeom>
                <a:avLst/>
                <a:gdLst>
                  <a:gd name="T0" fmla="*/ 64 w 234"/>
                  <a:gd name="T1" fmla="*/ 12 h 234"/>
                  <a:gd name="T2" fmla="*/ 64 w 234"/>
                  <a:gd name="T3" fmla="*/ 12 h 234"/>
                  <a:gd name="T4" fmla="*/ 54 w 234"/>
                  <a:gd name="T5" fmla="*/ 18 h 234"/>
                  <a:gd name="T6" fmla="*/ 44 w 234"/>
                  <a:gd name="T7" fmla="*/ 26 h 234"/>
                  <a:gd name="T8" fmla="*/ 28 w 234"/>
                  <a:gd name="T9" fmla="*/ 42 h 234"/>
                  <a:gd name="T10" fmla="*/ 16 w 234"/>
                  <a:gd name="T11" fmla="*/ 60 h 234"/>
                  <a:gd name="T12" fmla="*/ 6 w 234"/>
                  <a:gd name="T13" fmla="*/ 80 h 234"/>
                  <a:gd name="T14" fmla="*/ 2 w 234"/>
                  <a:gd name="T15" fmla="*/ 102 h 234"/>
                  <a:gd name="T16" fmla="*/ 0 w 234"/>
                  <a:gd name="T17" fmla="*/ 124 h 234"/>
                  <a:gd name="T18" fmla="*/ 4 w 234"/>
                  <a:gd name="T19" fmla="*/ 148 h 234"/>
                  <a:gd name="T20" fmla="*/ 8 w 234"/>
                  <a:gd name="T21" fmla="*/ 158 h 234"/>
                  <a:gd name="T22" fmla="*/ 12 w 234"/>
                  <a:gd name="T23" fmla="*/ 170 h 234"/>
                  <a:gd name="T24" fmla="*/ 12 w 234"/>
                  <a:gd name="T25" fmla="*/ 170 h 234"/>
                  <a:gd name="T26" fmla="*/ 18 w 234"/>
                  <a:gd name="T27" fmla="*/ 180 h 234"/>
                  <a:gd name="T28" fmla="*/ 26 w 234"/>
                  <a:gd name="T29" fmla="*/ 190 h 234"/>
                  <a:gd name="T30" fmla="*/ 42 w 234"/>
                  <a:gd name="T31" fmla="*/ 206 h 234"/>
                  <a:gd name="T32" fmla="*/ 60 w 234"/>
                  <a:gd name="T33" fmla="*/ 218 h 234"/>
                  <a:gd name="T34" fmla="*/ 80 w 234"/>
                  <a:gd name="T35" fmla="*/ 228 h 234"/>
                  <a:gd name="T36" fmla="*/ 102 w 234"/>
                  <a:gd name="T37" fmla="*/ 232 h 234"/>
                  <a:gd name="T38" fmla="*/ 124 w 234"/>
                  <a:gd name="T39" fmla="*/ 234 h 234"/>
                  <a:gd name="T40" fmla="*/ 148 w 234"/>
                  <a:gd name="T41" fmla="*/ 230 h 234"/>
                  <a:gd name="T42" fmla="*/ 158 w 234"/>
                  <a:gd name="T43" fmla="*/ 226 h 234"/>
                  <a:gd name="T44" fmla="*/ 170 w 234"/>
                  <a:gd name="T45" fmla="*/ 222 h 234"/>
                  <a:gd name="T46" fmla="*/ 170 w 234"/>
                  <a:gd name="T47" fmla="*/ 222 h 234"/>
                  <a:gd name="T48" fmla="*/ 180 w 234"/>
                  <a:gd name="T49" fmla="*/ 216 h 234"/>
                  <a:gd name="T50" fmla="*/ 190 w 234"/>
                  <a:gd name="T51" fmla="*/ 208 h 234"/>
                  <a:gd name="T52" fmla="*/ 206 w 234"/>
                  <a:gd name="T53" fmla="*/ 192 h 234"/>
                  <a:gd name="T54" fmla="*/ 218 w 234"/>
                  <a:gd name="T55" fmla="*/ 174 h 234"/>
                  <a:gd name="T56" fmla="*/ 228 w 234"/>
                  <a:gd name="T57" fmla="*/ 154 h 234"/>
                  <a:gd name="T58" fmla="*/ 232 w 234"/>
                  <a:gd name="T59" fmla="*/ 132 h 234"/>
                  <a:gd name="T60" fmla="*/ 234 w 234"/>
                  <a:gd name="T61" fmla="*/ 108 h 234"/>
                  <a:gd name="T62" fmla="*/ 230 w 234"/>
                  <a:gd name="T63" fmla="*/ 86 h 234"/>
                  <a:gd name="T64" fmla="*/ 226 w 234"/>
                  <a:gd name="T65" fmla="*/ 76 h 234"/>
                  <a:gd name="T66" fmla="*/ 222 w 234"/>
                  <a:gd name="T67" fmla="*/ 64 h 234"/>
                  <a:gd name="T68" fmla="*/ 222 w 234"/>
                  <a:gd name="T69" fmla="*/ 64 h 234"/>
                  <a:gd name="T70" fmla="*/ 216 w 234"/>
                  <a:gd name="T71" fmla="*/ 54 h 234"/>
                  <a:gd name="T72" fmla="*/ 208 w 234"/>
                  <a:gd name="T73" fmla="*/ 44 h 234"/>
                  <a:gd name="T74" fmla="*/ 192 w 234"/>
                  <a:gd name="T75" fmla="*/ 28 h 234"/>
                  <a:gd name="T76" fmla="*/ 174 w 234"/>
                  <a:gd name="T77" fmla="*/ 14 h 234"/>
                  <a:gd name="T78" fmla="*/ 154 w 234"/>
                  <a:gd name="T79" fmla="*/ 6 h 234"/>
                  <a:gd name="T80" fmla="*/ 132 w 234"/>
                  <a:gd name="T81" fmla="*/ 0 h 234"/>
                  <a:gd name="T82" fmla="*/ 110 w 234"/>
                  <a:gd name="T83" fmla="*/ 0 h 234"/>
                  <a:gd name="T84" fmla="*/ 86 w 234"/>
                  <a:gd name="T85" fmla="*/ 4 h 234"/>
                  <a:gd name="T86" fmla="*/ 76 w 234"/>
                  <a:gd name="T87" fmla="*/ 8 h 234"/>
                  <a:gd name="T88" fmla="*/ 64 w 234"/>
                  <a:gd name="T89" fmla="*/ 1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4" h="234">
                    <a:moveTo>
                      <a:pt x="64" y="12"/>
                    </a:moveTo>
                    <a:lnTo>
                      <a:pt x="64" y="12"/>
                    </a:lnTo>
                    <a:lnTo>
                      <a:pt x="54" y="18"/>
                    </a:lnTo>
                    <a:lnTo>
                      <a:pt x="44" y="26"/>
                    </a:lnTo>
                    <a:lnTo>
                      <a:pt x="28" y="42"/>
                    </a:lnTo>
                    <a:lnTo>
                      <a:pt x="16" y="60"/>
                    </a:lnTo>
                    <a:lnTo>
                      <a:pt x="6" y="80"/>
                    </a:lnTo>
                    <a:lnTo>
                      <a:pt x="2" y="102"/>
                    </a:lnTo>
                    <a:lnTo>
                      <a:pt x="0" y="124"/>
                    </a:lnTo>
                    <a:lnTo>
                      <a:pt x="4" y="148"/>
                    </a:lnTo>
                    <a:lnTo>
                      <a:pt x="8" y="158"/>
                    </a:lnTo>
                    <a:lnTo>
                      <a:pt x="12" y="170"/>
                    </a:lnTo>
                    <a:lnTo>
                      <a:pt x="12" y="170"/>
                    </a:lnTo>
                    <a:lnTo>
                      <a:pt x="18" y="180"/>
                    </a:lnTo>
                    <a:lnTo>
                      <a:pt x="26" y="190"/>
                    </a:lnTo>
                    <a:lnTo>
                      <a:pt x="42" y="206"/>
                    </a:lnTo>
                    <a:lnTo>
                      <a:pt x="60" y="218"/>
                    </a:lnTo>
                    <a:lnTo>
                      <a:pt x="80" y="228"/>
                    </a:lnTo>
                    <a:lnTo>
                      <a:pt x="102" y="232"/>
                    </a:lnTo>
                    <a:lnTo>
                      <a:pt x="124" y="234"/>
                    </a:lnTo>
                    <a:lnTo>
                      <a:pt x="148" y="230"/>
                    </a:lnTo>
                    <a:lnTo>
                      <a:pt x="158" y="226"/>
                    </a:lnTo>
                    <a:lnTo>
                      <a:pt x="170" y="222"/>
                    </a:lnTo>
                    <a:lnTo>
                      <a:pt x="170" y="222"/>
                    </a:lnTo>
                    <a:lnTo>
                      <a:pt x="180" y="216"/>
                    </a:lnTo>
                    <a:lnTo>
                      <a:pt x="190" y="208"/>
                    </a:lnTo>
                    <a:lnTo>
                      <a:pt x="206" y="192"/>
                    </a:lnTo>
                    <a:lnTo>
                      <a:pt x="218" y="174"/>
                    </a:lnTo>
                    <a:lnTo>
                      <a:pt x="228" y="154"/>
                    </a:lnTo>
                    <a:lnTo>
                      <a:pt x="232" y="132"/>
                    </a:lnTo>
                    <a:lnTo>
                      <a:pt x="234" y="108"/>
                    </a:lnTo>
                    <a:lnTo>
                      <a:pt x="230" y="86"/>
                    </a:lnTo>
                    <a:lnTo>
                      <a:pt x="226" y="76"/>
                    </a:lnTo>
                    <a:lnTo>
                      <a:pt x="222" y="64"/>
                    </a:lnTo>
                    <a:lnTo>
                      <a:pt x="222" y="64"/>
                    </a:lnTo>
                    <a:lnTo>
                      <a:pt x="216" y="54"/>
                    </a:lnTo>
                    <a:lnTo>
                      <a:pt x="208" y="44"/>
                    </a:lnTo>
                    <a:lnTo>
                      <a:pt x="192" y="28"/>
                    </a:lnTo>
                    <a:lnTo>
                      <a:pt x="174" y="14"/>
                    </a:lnTo>
                    <a:lnTo>
                      <a:pt x="154" y="6"/>
                    </a:lnTo>
                    <a:lnTo>
                      <a:pt x="132" y="0"/>
                    </a:lnTo>
                    <a:lnTo>
                      <a:pt x="110" y="0"/>
                    </a:lnTo>
                    <a:lnTo>
                      <a:pt x="86" y="4"/>
                    </a:lnTo>
                    <a:lnTo>
                      <a:pt x="76" y="8"/>
                    </a:lnTo>
                    <a:lnTo>
                      <a:pt x="64" y="1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30"/>
              <p:cNvSpPr>
                <a:spLocks/>
              </p:cNvSpPr>
              <p:nvPr/>
            </p:nvSpPr>
            <p:spPr bwMode="auto">
              <a:xfrm>
                <a:off x="4521200" y="1290638"/>
                <a:ext cx="209550" cy="266700"/>
              </a:xfrm>
              <a:custGeom>
                <a:avLst/>
                <a:gdLst>
                  <a:gd name="T0" fmla="*/ 50 w 132"/>
                  <a:gd name="T1" fmla="*/ 168 h 168"/>
                  <a:gd name="T2" fmla="*/ 44 w 132"/>
                  <a:gd name="T3" fmla="*/ 158 h 168"/>
                  <a:gd name="T4" fmla="*/ 44 w 132"/>
                  <a:gd name="T5" fmla="*/ 158 h 168"/>
                  <a:gd name="T6" fmla="*/ 50 w 132"/>
                  <a:gd name="T7" fmla="*/ 146 h 168"/>
                  <a:gd name="T8" fmla="*/ 52 w 132"/>
                  <a:gd name="T9" fmla="*/ 134 h 168"/>
                  <a:gd name="T10" fmla="*/ 50 w 132"/>
                  <a:gd name="T11" fmla="*/ 122 h 168"/>
                  <a:gd name="T12" fmla="*/ 44 w 132"/>
                  <a:gd name="T13" fmla="*/ 112 h 168"/>
                  <a:gd name="T14" fmla="*/ 44 w 132"/>
                  <a:gd name="T15" fmla="*/ 112 h 168"/>
                  <a:gd name="T16" fmla="*/ 34 w 132"/>
                  <a:gd name="T17" fmla="*/ 100 h 168"/>
                  <a:gd name="T18" fmla="*/ 14 w 132"/>
                  <a:gd name="T19" fmla="*/ 114 h 168"/>
                  <a:gd name="T20" fmla="*/ 6 w 132"/>
                  <a:gd name="T21" fmla="*/ 102 h 168"/>
                  <a:gd name="T22" fmla="*/ 24 w 132"/>
                  <a:gd name="T23" fmla="*/ 90 h 168"/>
                  <a:gd name="T24" fmla="*/ 24 w 132"/>
                  <a:gd name="T25" fmla="*/ 90 h 168"/>
                  <a:gd name="T26" fmla="*/ 18 w 132"/>
                  <a:gd name="T27" fmla="*/ 82 h 168"/>
                  <a:gd name="T28" fmla="*/ 10 w 132"/>
                  <a:gd name="T29" fmla="*/ 72 h 168"/>
                  <a:gd name="T30" fmla="*/ 10 w 132"/>
                  <a:gd name="T31" fmla="*/ 72 h 168"/>
                  <a:gd name="T32" fmla="*/ 4 w 132"/>
                  <a:gd name="T33" fmla="*/ 64 h 168"/>
                  <a:gd name="T34" fmla="*/ 2 w 132"/>
                  <a:gd name="T35" fmla="*/ 54 h 168"/>
                  <a:gd name="T36" fmla="*/ 0 w 132"/>
                  <a:gd name="T37" fmla="*/ 46 h 168"/>
                  <a:gd name="T38" fmla="*/ 2 w 132"/>
                  <a:gd name="T39" fmla="*/ 38 h 168"/>
                  <a:gd name="T40" fmla="*/ 4 w 132"/>
                  <a:gd name="T41" fmla="*/ 30 h 168"/>
                  <a:gd name="T42" fmla="*/ 8 w 132"/>
                  <a:gd name="T43" fmla="*/ 22 h 168"/>
                  <a:gd name="T44" fmla="*/ 14 w 132"/>
                  <a:gd name="T45" fmla="*/ 16 h 168"/>
                  <a:gd name="T46" fmla="*/ 22 w 132"/>
                  <a:gd name="T47" fmla="*/ 10 h 168"/>
                  <a:gd name="T48" fmla="*/ 22 w 132"/>
                  <a:gd name="T49" fmla="*/ 10 h 168"/>
                  <a:gd name="T50" fmla="*/ 36 w 132"/>
                  <a:gd name="T51" fmla="*/ 2 h 168"/>
                  <a:gd name="T52" fmla="*/ 46 w 132"/>
                  <a:gd name="T53" fmla="*/ 0 h 168"/>
                  <a:gd name="T54" fmla="*/ 52 w 132"/>
                  <a:gd name="T55" fmla="*/ 14 h 168"/>
                  <a:gd name="T56" fmla="*/ 52 w 132"/>
                  <a:gd name="T57" fmla="*/ 14 h 168"/>
                  <a:gd name="T58" fmla="*/ 42 w 132"/>
                  <a:gd name="T59" fmla="*/ 16 h 168"/>
                  <a:gd name="T60" fmla="*/ 32 w 132"/>
                  <a:gd name="T61" fmla="*/ 22 h 168"/>
                  <a:gd name="T62" fmla="*/ 32 w 132"/>
                  <a:gd name="T63" fmla="*/ 22 h 168"/>
                  <a:gd name="T64" fmla="*/ 26 w 132"/>
                  <a:gd name="T65" fmla="*/ 26 h 168"/>
                  <a:gd name="T66" fmla="*/ 22 w 132"/>
                  <a:gd name="T67" fmla="*/ 32 h 168"/>
                  <a:gd name="T68" fmla="*/ 20 w 132"/>
                  <a:gd name="T69" fmla="*/ 36 h 168"/>
                  <a:gd name="T70" fmla="*/ 20 w 132"/>
                  <a:gd name="T71" fmla="*/ 40 h 168"/>
                  <a:gd name="T72" fmla="*/ 20 w 132"/>
                  <a:gd name="T73" fmla="*/ 50 h 168"/>
                  <a:gd name="T74" fmla="*/ 26 w 132"/>
                  <a:gd name="T75" fmla="*/ 60 h 168"/>
                  <a:gd name="T76" fmla="*/ 26 w 132"/>
                  <a:gd name="T77" fmla="*/ 60 h 168"/>
                  <a:gd name="T78" fmla="*/ 34 w 132"/>
                  <a:gd name="T79" fmla="*/ 70 h 168"/>
                  <a:gd name="T80" fmla="*/ 42 w 132"/>
                  <a:gd name="T81" fmla="*/ 78 h 168"/>
                  <a:gd name="T82" fmla="*/ 70 w 132"/>
                  <a:gd name="T83" fmla="*/ 58 h 168"/>
                  <a:gd name="T84" fmla="*/ 78 w 132"/>
                  <a:gd name="T85" fmla="*/ 70 h 168"/>
                  <a:gd name="T86" fmla="*/ 50 w 132"/>
                  <a:gd name="T87" fmla="*/ 88 h 168"/>
                  <a:gd name="T88" fmla="*/ 50 w 132"/>
                  <a:gd name="T89" fmla="*/ 88 h 168"/>
                  <a:gd name="T90" fmla="*/ 58 w 132"/>
                  <a:gd name="T91" fmla="*/ 98 h 168"/>
                  <a:gd name="T92" fmla="*/ 64 w 132"/>
                  <a:gd name="T93" fmla="*/ 110 h 168"/>
                  <a:gd name="T94" fmla="*/ 64 w 132"/>
                  <a:gd name="T95" fmla="*/ 110 h 168"/>
                  <a:gd name="T96" fmla="*/ 66 w 132"/>
                  <a:gd name="T97" fmla="*/ 116 h 168"/>
                  <a:gd name="T98" fmla="*/ 66 w 132"/>
                  <a:gd name="T99" fmla="*/ 124 h 168"/>
                  <a:gd name="T100" fmla="*/ 64 w 132"/>
                  <a:gd name="T101" fmla="*/ 138 h 168"/>
                  <a:gd name="T102" fmla="*/ 64 w 132"/>
                  <a:gd name="T103" fmla="*/ 138 h 168"/>
                  <a:gd name="T104" fmla="*/ 122 w 132"/>
                  <a:gd name="T105" fmla="*/ 98 h 168"/>
                  <a:gd name="T106" fmla="*/ 132 w 132"/>
                  <a:gd name="T107" fmla="*/ 112 h 168"/>
                  <a:gd name="T108" fmla="*/ 50 w 132"/>
                  <a:gd name="T10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168">
                    <a:moveTo>
                      <a:pt x="50" y="168"/>
                    </a:moveTo>
                    <a:lnTo>
                      <a:pt x="44" y="158"/>
                    </a:lnTo>
                    <a:lnTo>
                      <a:pt x="44" y="158"/>
                    </a:lnTo>
                    <a:lnTo>
                      <a:pt x="50" y="146"/>
                    </a:lnTo>
                    <a:lnTo>
                      <a:pt x="52" y="134"/>
                    </a:lnTo>
                    <a:lnTo>
                      <a:pt x="50" y="122"/>
                    </a:lnTo>
                    <a:lnTo>
                      <a:pt x="44" y="112"/>
                    </a:lnTo>
                    <a:lnTo>
                      <a:pt x="44" y="112"/>
                    </a:lnTo>
                    <a:lnTo>
                      <a:pt x="34" y="100"/>
                    </a:lnTo>
                    <a:lnTo>
                      <a:pt x="14" y="114"/>
                    </a:lnTo>
                    <a:lnTo>
                      <a:pt x="6" y="102"/>
                    </a:lnTo>
                    <a:lnTo>
                      <a:pt x="24" y="90"/>
                    </a:lnTo>
                    <a:lnTo>
                      <a:pt x="24" y="90"/>
                    </a:lnTo>
                    <a:lnTo>
                      <a:pt x="18" y="82"/>
                    </a:lnTo>
                    <a:lnTo>
                      <a:pt x="10" y="72"/>
                    </a:lnTo>
                    <a:lnTo>
                      <a:pt x="10" y="72"/>
                    </a:lnTo>
                    <a:lnTo>
                      <a:pt x="4" y="64"/>
                    </a:lnTo>
                    <a:lnTo>
                      <a:pt x="2" y="54"/>
                    </a:lnTo>
                    <a:lnTo>
                      <a:pt x="0" y="46"/>
                    </a:lnTo>
                    <a:lnTo>
                      <a:pt x="2" y="38"/>
                    </a:lnTo>
                    <a:lnTo>
                      <a:pt x="4" y="30"/>
                    </a:lnTo>
                    <a:lnTo>
                      <a:pt x="8" y="22"/>
                    </a:lnTo>
                    <a:lnTo>
                      <a:pt x="14" y="16"/>
                    </a:lnTo>
                    <a:lnTo>
                      <a:pt x="22" y="10"/>
                    </a:lnTo>
                    <a:lnTo>
                      <a:pt x="22" y="10"/>
                    </a:lnTo>
                    <a:lnTo>
                      <a:pt x="36" y="2"/>
                    </a:lnTo>
                    <a:lnTo>
                      <a:pt x="46" y="0"/>
                    </a:lnTo>
                    <a:lnTo>
                      <a:pt x="52" y="14"/>
                    </a:lnTo>
                    <a:lnTo>
                      <a:pt x="52" y="14"/>
                    </a:lnTo>
                    <a:lnTo>
                      <a:pt x="42" y="16"/>
                    </a:lnTo>
                    <a:lnTo>
                      <a:pt x="32" y="22"/>
                    </a:lnTo>
                    <a:lnTo>
                      <a:pt x="32" y="22"/>
                    </a:lnTo>
                    <a:lnTo>
                      <a:pt x="26" y="26"/>
                    </a:lnTo>
                    <a:lnTo>
                      <a:pt x="22" y="32"/>
                    </a:lnTo>
                    <a:lnTo>
                      <a:pt x="20" y="36"/>
                    </a:lnTo>
                    <a:lnTo>
                      <a:pt x="20" y="40"/>
                    </a:lnTo>
                    <a:lnTo>
                      <a:pt x="20" y="50"/>
                    </a:lnTo>
                    <a:lnTo>
                      <a:pt x="26" y="60"/>
                    </a:lnTo>
                    <a:lnTo>
                      <a:pt x="26" y="60"/>
                    </a:lnTo>
                    <a:lnTo>
                      <a:pt x="34" y="70"/>
                    </a:lnTo>
                    <a:lnTo>
                      <a:pt x="42" y="78"/>
                    </a:lnTo>
                    <a:lnTo>
                      <a:pt x="70" y="58"/>
                    </a:lnTo>
                    <a:lnTo>
                      <a:pt x="78" y="70"/>
                    </a:lnTo>
                    <a:lnTo>
                      <a:pt x="50" y="88"/>
                    </a:lnTo>
                    <a:lnTo>
                      <a:pt x="50" y="88"/>
                    </a:lnTo>
                    <a:lnTo>
                      <a:pt x="58" y="98"/>
                    </a:lnTo>
                    <a:lnTo>
                      <a:pt x="64" y="110"/>
                    </a:lnTo>
                    <a:lnTo>
                      <a:pt x="64" y="110"/>
                    </a:lnTo>
                    <a:lnTo>
                      <a:pt x="66" y="116"/>
                    </a:lnTo>
                    <a:lnTo>
                      <a:pt x="66" y="124"/>
                    </a:lnTo>
                    <a:lnTo>
                      <a:pt x="64" y="138"/>
                    </a:lnTo>
                    <a:lnTo>
                      <a:pt x="64" y="138"/>
                    </a:lnTo>
                    <a:lnTo>
                      <a:pt x="122" y="98"/>
                    </a:lnTo>
                    <a:lnTo>
                      <a:pt x="132" y="112"/>
                    </a:lnTo>
                    <a:lnTo>
                      <a:pt x="50" y="16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77" name="Group 76"/>
          <p:cNvGrpSpPr/>
          <p:nvPr/>
        </p:nvGrpSpPr>
        <p:grpSpPr>
          <a:xfrm>
            <a:off x="2881246" y="2644048"/>
            <a:ext cx="2461802" cy="880594"/>
            <a:chOff x="2881246" y="2644048"/>
            <a:chExt cx="2461802" cy="880594"/>
          </a:xfrm>
        </p:grpSpPr>
        <p:grpSp>
          <p:nvGrpSpPr>
            <p:cNvPr id="180" name="Group 179"/>
            <p:cNvGrpSpPr/>
            <p:nvPr/>
          </p:nvGrpSpPr>
          <p:grpSpPr>
            <a:xfrm>
              <a:off x="2881246" y="2644048"/>
              <a:ext cx="371475" cy="371590"/>
              <a:chOff x="4419600" y="1236663"/>
              <a:chExt cx="371475" cy="371475"/>
            </a:xfrm>
          </p:grpSpPr>
          <p:sp>
            <p:nvSpPr>
              <p:cNvPr id="181" name="Freeform 28"/>
              <p:cNvSpPr>
                <a:spLocks/>
              </p:cNvSpPr>
              <p:nvPr/>
            </p:nvSpPr>
            <p:spPr bwMode="auto">
              <a:xfrm>
                <a:off x="4419600" y="1236663"/>
                <a:ext cx="371475" cy="371475"/>
              </a:xfrm>
              <a:custGeom>
                <a:avLst/>
                <a:gdLst>
                  <a:gd name="T0" fmla="*/ 64 w 234"/>
                  <a:gd name="T1" fmla="*/ 12 h 234"/>
                  <a:gd name="T2" fmla="*/ 64 w 234"/>
                  <a:gd name="T3" fmla="*/ 12 h 234"/>
                  <a:gd name="T4" fmla="*/ 54 w 234"/>
                  <a:gd name="T5" fmla="*/ 18 h 234"/>
                  <a:gd name="T6" fmla="*/ 44 w 234"/>
                  <a:gd name="T7" fmla="*/ 26 h 234"/>
                  <a:gd name="T8" fmla="*/ 28 w 234"/>
                  <a:gd name="T9" fmla="*/ 42 h 234"/>
                  <a:gd name="T10" fmla="*/ 16 w 234"/>
                  <a:gd name="T11" fmla="*/ 60 h 234"/>
                  <a:gd name="T12" fmla="*/ 6 w 234"/>
                  <a:gd name="T13" fmla="*/ 80 h 234"/>
                  <a:gd name="T14" fmla="*/ 2 w 234"/>
                  <a:gd name="T15" fmla="*/ 102 h 234"/>
                  <a:gd name="T16" fmla="*/ 0 w 234"/>
                  <a:gd name="T17" fmla="*/ 124 h 234"/>
                  <a:gd name="T18" fmla="*/ 4 w 234"/>
                  <a:gd name="T19" fmla="*/ 148 h 234"/>
                  <a:gd name="T20" fmla="*/ 8 w 234"/>
                  <a:gd name="T21" fmla="*/ 158 h 234"/>
                  <a:gd name="T22" fmla="*/ 12 w 234"/>
                  <a:gd name="T23" fmla="*/ 170 h 234"/>
                  <a:gd name="T24" fmla="*/ 12 w 234"/>
                  <a:gd name="T25" fmla="*/ 170 h 234"/>
                  <a:gd name="T26" fmla="*/ 18 w 234"/>
                  <a:gd name="T27" fmla="*/ 180 h 234"/>
                  <a:gd name="T28" fmla="*/ 26 w 234"/>
                  <a:gd name="T29" fmla="*/ 190 h 234"/>
                  <a:gd name="T30" fmla="*/ 42 w 234"/>
                  <a:gd name="T31" fmla="*/ 206 h 234"/>
                  <a:gd name="T32" fmla="*/ 60 w 234"/>
                  <a:gd name="T33" fmla="*/ 218 h 234"/>
                  <a:gd name="T34" fmla="*/ 80 w 234"/>
                  <a:gd name="T35" fmla="*/ 228 h 234"/>
                  <a:gd name="T36" fmla="*/ 102 w 234"/>
                  <a:gd name="T37" fmla="*/ 232 h 234"/>
                  <a:gd name="T38" fmla="*/ 124 w 234"/>
                  <a:gd name="T39" fmla="*/ 234 h 234"/>
                  <a:gd name="T40" fmla="*/ 148 w 234"/>
                  <a:gd name="T41" fmla="*/ 230 h 234"/>
                  <a:gd name="T42" fmla="*/ 158 w 234"/>
                  <a:gd name="T43" fmla="*/ 226 h 234"/>
                  <a:gd name="T44" fmla="*/ 170 w 234"/>
                  <a:gd name="T45" fmla="*/ 222 h 234"/>
                  <a:gd name="T46" fmla="*/ 170 w 234"/>
                  <a:gd name="T47" fmla="*/ 222 h 234"/>
                  <a:gd name="T48" fmla="*/ 180 w 234"/>
                  <a:gd name="T49" fmla="*/ 216 h 234"/>
                  <a:gd name="T50" fmla="*/ 190 w 234"/>
                  <a:gd name="T51" fmla="*/ 208 h 234"/>
                  <a:gd name="T52" fmla="*/ 206 w 234"/>
                  <a:gd name="T53" fmla="*/ 192 h 234"/>
                  <a:gd name="T54" fmla="*/ 218 w 234"/>
                  <a:gd name="T55" fmla="*/ 174 h 234"/>
                  <a:gd name="T56" fmla="*/ 228 w 234"/>
                  <a:gd name="T57" fmla="*/ 154 h 234"/>
                  <a:gd name="T58" fmla="*/ 232 w 234"/>
                  <a:gd name="T59" fmla="*/ 132 h 234"/>
                  <a:gd name="T60" fmla="*/ 234 w 234"/>
                  <a:gd name="T61" fmla="*/ 108 h 234"/>
                  <a:gd name="T62" fmla="*/ 230 w 234"/>
                  <a:gd name="T63" fmla="*/ 86 h 234"/>
                  <a:gd name="T64" fmla="*/ 226 w 234"/>
                  <a:gd name="T65" fmla="*/ 76 h 234"/>
                  <a:gd name="T66" fmla="*/ 222 w 234"/>
                  <a:gd name="T67" fmla="*/ 64 h 234"/>
                  <a:gd name="T68" fmla="*/ 222 w 234"/>
                  <a:gd name="T69" fmla="*/ 64 h 234"/>
                  <a:gd name="T70" fmla="*/ 216 w 234"/>
                  <a:gd name="T71" fmla="*/ 54 h 234"/>
                  <a:gd name="T72" fmla="*/ 208 w 234"/>
                  <a:gd name="T73" fmla="*/ 44 h 234"/>
                  <a:gd name="T74" fmla="*/ 192 w 234"/>
                  <a:gd name="T75" fmla="*/ 28 h 234"/>
                  <a:gd name="T76" fmla="*/ 174 w 234"/>
                  <a:gd name="T77" fmla="*/ 14 h 234"/>
                  <a:gd name="T78" fmla="*/ 154 w 234"/>
                  <a:gd name="T79" fmla="*/ 6 h 234"/>
                  <a:gd name="T80" fmla="*/ 132 w 234"/>
                  <a:gd name="T81" fmla="*/ 0 h 234"/>
                  <a:gd name="T82" fmla="*/ 110 w 234"/>
                  <a:gd name="T83" fmla="*/ 0 h 234"/>
                  <a:gd name="T84" fmla="*/ 86 w 234"/>
                  <a:gd name="T85" fmla="*/ 4 h 234"/>
                  <a:gd name="T86" fmla="*/ 76 w 234"/>
                  <a:gd name="T87" fmla="*/ 8 h 234"/>
                  <a:gd name="T88" fmla="*/ 64 w 234"/>
                  <a:gd name="T89" fmla="*/ 1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4" h="234">
                    <a:moveTo>
                      <a:pt x="64" y="12"/>
                    </a:moveTo>
                    <a:lnTo>
                      <a:pt x="64" y="12"/>
                    </a:lnTo>
                    <a:lnTo>
                      <a:pt x="54" y="18"/>
                    </a:lnTo>
                    <a:lnTo>
                      <a:pt x="44" y="26"/>
                    </a:lnTo>
                    <a:lnTo>
                      <a:pt x="28" y="42"/>
                    </a:lnTo>
                    <a:lnTo>
                      <a:pt x="16" y="60"/>
                    </a:lnTo>
                    <a:lnTo>
                      <a:pt x="6" y="80"/>
                    </a:lnTo>
                    <a:lnTo>
                      <a:pt x="2" y="102"/>
                    </a:lnTo>
                    <a:lnTo>
                      <a:pt x="0" y="124"/>
                    </a:lnTo>
                    <a:lnTo>
                      <a:pt x="4" y="148"/>
                    </a:lnTo>
                    <a:lnTo>
                      <a:pt x="8" y="158"/>
                    </a:lnTo>
                    <a:lnTo>
                      <a:pt x="12" y="170"/>
                    </a:lnTo>
                    <a:lnTo>
                      <a:pt x="12" y="170"/>
                    </a:lnTo>
                    <a:lnTo>
                      <a:pt x="18" y="180"/>
                    </a:lnTo>
                    <a:lnTo>
                      <a:pt x="26" y="190"/>
                    </a:lnTo>
                    <a:lnTo>
                      <a:pt x="42" y="206"/>
                    </a:lnTo>
                    <a:lnTo>
                      <a:pt x="60" y="218"/>
                    </a:lnTo>
                    <a:lnTo>
                      <a:pt x="80" y="228"/>
                    </a:lnTo>
                    <a:lnTo>
                      <a:pt x="102" y="232"/>
                    </a:lnTo>
                    <a:lnTo>
                      <a:pt x="124" y="234"/>
                    </a:lnTo>
                    <a:lnTo>
                      <a:pt x="148" y="230"/>
                    </a:lnTo>
                    <a:lnTo>
                      <a:pt x="158" y="226"/>
                    </a:lnTo>
                    <a:lnTo>
                      <a:pt x="170" y="222"/>
                    </a:lnTo>
                    <a:lnTo>
                      <a:pt x="170" y="222"/>
                    </a:lnTo>
                    <a:lnTo>
                      <a:pt x="180" y="216"/>
                    </a:lnTo>
                    <a:lnTo>
                      <a:pt x="190" y="208"/>
                    </a:lnTo>
                    <a:lnTo>
                      <a:pt x="206" y="192"/>
                    </a:lnTo>
                    <a:lnTo>
                      <a:pt x="218" y="174"/>
                    </a:lnTo>
                    <a:lnTo>
                      <a:pt x="228" y="154"/>
                    </a:lnTo>
                    <a:lnTo>
                      <a:pt x="232" y="132"/>
                    </a:lnTo>
                    <a:lnTo>
                      <a:pt x="234" y="108"/>
                    </a:lnTo>
                    <a:lnTo>
                      <a:pt x="230" y="86"/>
                    </a:lnTo>
                    <a:lnTo>
                      <a:pt x="226" y="76"/>
                    </a:lnTo>
                    <a:lnTo>
                      <a:pt x="222" y="64"/>
                    </a:lnTo>
                    <a:lnTo>
                      <a:pt x="222" y="64"/>
                    </a:lnTo>
                    <a:lnTo>
                      <a:pt x="216" y="54"/>
                    </a:lnTo>
                    <a:lnTo>
                      <a:pt x="208" y="44"/>
                    </a:lnTo>
                    <a:lnTo>
                      <a:pt x="192" y="28"/>
                    </a:lnTo>
                    <a:lnTo>
                      <a:pt x="174" y="14"/>
                    </a:lnTo>
                    <a:lnTo>
                      <a:pt x="154" y="6"/>
                    </a:lnTo>
                    <a:lnTo>
                      <a:pt x="132" y="0"/>
                    </a:lnTo>
                    <a:lnTo>
                      <a:pt x="110" y="0"/>
                    </a:lnTo>
                    <a:lnTo>
                      <a:pt x="86" y="4"/>
                    </a:lnTo>
                    <a:lnTo>
                      <a:pt x="76" y="8"/>
                    </a:lnTo>
                    <a:lnTo>
                      <a:pt x="64" y="12"/>
                    </a:lnTo>
                    <a:close/>
                  </a:path>
                </a:pathLst>
              </a:custGeom>
              <a:solidFill>
                <a:srgbClr val="FFE4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82" name="Group 181"/>
              <p:cNvGrpSpPr/>
              <p:nvPr/>
            </p:nvGrpSpPr>
            <p:grpSpPr>
              <a:xfrm>
                <a:off x="4419600" y="1236663"/>
                <a:ext cx="371475" cy="371475"/>
                <a:chOff x="4419600" y="1236663"/>
                <a:chExt cx="371475" cy="371475"/>
              </a:xfrm>
            </p:grpSpPr>
            <p:sp>
              <p:nvSpPr>
                <p:cNvPr id="183" name="Freeform 29"/>
                <p:cNvSpPr>
                  <a:spLocks/>
                </p:cNvSpPr>
                <p:nvPr/>
              </p:nvSpPr>
              <p:spPr bwMode="auto">
                <a:xfrm>
                  <a:off x="4419600" y="1236663"/>
                  <a:ext cx="371475" cy="371475"/>
                </a:xfrm>
                <a:custGeom>
                  <a:avLst/>
                  <a:gdLst>
                    <a:gd name="T0" fmla="*/ 64 w 234"/>
                    <a:gd name="T1" fmla="*/ 12 h 234"/>
                    <a:gd name="T2" fmla="*/ 64 w 234"/>
                    <a:gd name="T3" fmla="*/ 12 h 234"/>
                    <a:gd name="T4" fmla="*/ 54 w 234"/>
                    <a:gd name="T5" fmla="*/ 18 h 234"/>
                    <a:gd name="T6" fmla="*/ 44 w 234"/>
                    <a:gd name="T7" fmla="*/ 26 h 234"/>
                    <a:gd name="T8" fmla="*/ 28 w 234"/>
                    <a:gd name="T9" fmla="*/ 42 h 234"/>
                    <a:gd name="T10" fmla="*/ 16 w 234"/>
                    <a:gd name="T11" fmla="*/ 60 h 234"/>
                    <a:gd name="T12" fmla="*/ 6 w 234"/>
                    <a:gd name="T13" fmla="*/ 80 h 234"/>
                    <a:gd name="T14" fmla="*/ 2 w 234"/>
                    <a:gd name="T15" fmla="*/ 102 h 234"/>
                    <a:gd name="T16" fmla="*/ 0 w 234"/>
                    <a:gd name="T17" fmla="*/ 124 h 234"/>
                    <a:gd name="T18" fmla="*/ 4 w 234"/>
                    <a:gd name="T19" fmla="*/ 148 h 234"/>
                    <a:gd name="T20" fmla="*/ 8 w 234"/>
                    <a:gd name="T21" fmla="*/ 158 h 234"/>
                    <a:gd name="T22" fmla="*/ 12 w 234"/>
                    <a:gd name="T23" fmla="*/ 170 h 234"/>
                    <a:gd name="T24" fmla="*/ 12 w 234"/>
                    <a:gd name="T25" fmla="*/ 170 h 234"/>
                    <a:gd name="T26" fmla="*/ 18 w 234"/>
                    <a:gd name="T27" fmla="*/ 180 h 234"/>
                    <a:gd name="T28" fmla="*/ 26 w 234"/>
                    <a:gd name="T29" fmla="*/ 190 h 234"/>
                    <a:gd name="T30" fmla="*/ 42 w 234"/>
                    <a:gd name="T31" fmla="*/ 206 h 234"/>
                    <a:gd name="T32" fmla="*/ 60 w 234"/>
                    <a:gd name="T33" fmla="*/ 218 h 234"/>
                    <a:gd name="T34" fmla="*/ 80 w 234"/>
                    <a:gd name="T35" fmla="*/ 228 h 234"/>
                    <a:gd name="T36" fmla="*/ 102 w 234"/>
                    <a:gd name="T37" fmla="*/ 232 h 234"/>
                    <a:gd name="T38" fmla="*/ 124 w 234"/>
                    <a:gd name="T39" fmla="*/ 234 h 234"/>
                    <a:gd name="T40" fmla="*/ 148 w 234"/>
                    <a:gd name="T41" fmla="*/ 230 h 234"/>
                    <a:gd name="T42" fmla="*/ 158 w 234"/>
                    <a:gd name="T43" fmla="*/ 226 h 234"/>
                    <a:gd name="T44" fmla="*/ 170 w 234"/>
                    <a:gd name="T45" fmla="*/ 222 h 234"/>
                    <a:gd name="T46" fmla="*/ 170 w 234"/>
                    <a:gd name="T47" fmla="*/ 222 h 234"/>
                    <a:gd name="T48" fmla="*/ 180 w 234"/>
                    <a:gd name="T49" fmla="*/ 216 h 234"/>
                    <a:gd name="T50" fmla="*/ 190 w 234"/>
                    <a:gd name="T51" fmla="*/ 208 h 234"/>
                    <a:gd name="T52" fmla="*/ 206 w 234"/>
                    <a:gd name="T53" fmla="*/ 192 h 234"/>
                    <a:gd name="T54" fmla="*/ 218 w 234"/>
                    <a:gd name="T55" fmla="*/ 174 h 234"/>
                    <a:gd name="T56" fmla="*/ 228 w 234"/>
                    <a:gd name="T57" fmla="*/ 154 h 234"/>
                    <a:gd name="T58" fmla="*/ 232 w 234"/>
                    <a:gd name="T59" fmla="*/ 132 h 234"/>
                    <a:gd name="T60" fmla="*/ 234 w 234"/>
                    <a:gd name="T61" fmla="*/ 108 h 234"/>
                    <a:gd name="T62" fmla="*/ 230 w 234"/>
                    <a:gd name="T63" fmla="*/ 86 h 234"/>
                    <a:gd name="T64" fmla="*/ 226 w 234"/>
                    <a:gd name="T65" fmla="*/ 76 h 234"/>
                    <a:gd name="T66" fmla="*/ 222 w 234"/>
                    <a:gd name="T67" fmla="*/ 64 h 234"/>
                    <a:gd name="T68" fmla="*/ 222 w 234"/>
                    <a:gd name="T69" fmla="*/ 64 h 234"/>
                    <a:gd name="T70" fmla="*/ 216 w 234"/>
                    <a:gd name="T71" fmla="*/ 54 h 234"/>
                    <a:gd name="T72" fmla="*/ 208 w 234"/>
                    <a:gd name="T73" fmla="*/ 44 h 234"/>
                    <a:gd name="T74" fmla="*/ 192 w 234"/>
                    <a:gd name="T75" fmla="*/ 28 h 234"/>
                    <a:gd name="T76" fmla="*/ 174 w 234"/>
                    <a:gd name="T77" fmla="*/ 14 h 234"/>
                    <a:gd name="T78" fmla="*/ 154 w 234"/>
                    <a:gd name="T79" fmla="*/ 6 h 234"/>
                    <a:gd name="T80" fmla="*/ 132 w 234"/>
                    <a:gd name="T81" fmla="*/ 0 h 234"/>
                    <a:gd name="T82" fmla="*/ 110 w 234"/>
                    <a:gd name="T83" fmla="*/ 0 h 234"/>
                    <a:gd name="T84" fmla="*/ 86 w 234"/>
                    <a:gd name="T85" fmla="*/ 4 h 234"/>
                    <a:gd name="T86" fmla="*/ 76 w 234"/>
                    <a:gd name="T87" fmla="*/ 8 h 234"/>
                    <a:gd name="T88" fmla="*/ 64 w 234"/>
                    <a:gd name="T89" fmla="*/ 1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4" h="234">
                      <a:moveTo>
                        <a:pt x="64" y="12"/>
                      </a:moveTo>
                      <a:lnTo>
                        <a:pt x="64" y="12"/>
                      </a:lnTo>
                      <a:lnTo>
                        <a:pt x="54" y="18"/>
                      </a:lnTo>
                      <a:lnTo>
                        <a:pt x="44" y="26"/>
                      </a:lnTo>
                      <a:lnTo>
                        <a:pt x="28" y="42"/>
                      </a:lnTo>
                      <a:lnTo>
                        <a:pt x="16" y="60"/>
                      </a:lnTo>
                      <a:lnTo>
                        <a:pt x="6" y="80"/>
                      </a:lnTo>
                      <a:lnTo>
                        <a:pt x="2" y="102"/>
                      </a:lnTo>
                      <a:lnTo>
                        <a:pt x="0" y="124"/>
                      </a:lnTo>
                      <a:lnTo>
                        <a:pt x="4" y="148"/>
                      </a:lnTo>
                      <a:lnTo>
                        <a:pt x="8" y="158"/>
                      </a:lnTo>
                      <a:lnTo>
                        <a:pt x="12" y="170"/>
                      </a:lnTo>
                      <a:lnTo>
                        <a:pt x="12" y="170"/>
                      </a:lnTo>
                      <a:lnTo>
                        <a:pt x="18" y="180"/>
                      </a:lnTo>
                      <a:lnTo>
                        <a:pt x="26" y="190"/>
                      </a:lnTo>
                      <a:lnTo>
                        <a:pt x="42" y="206"/>
                      </a:lnTo>
                      <a:lnTo>
                        <a:pt x="60" y="218"/>
                      </a:lnTo>
                      <a:lnTo>
                        <a:pt x="80" y="228"/>
                      </a:lnTo>
                      <a:lnTo>
                        <a:pt x="102" y="232"/>
                      </a:lnTo>
                      <a:lnTo>
                        <a:pt x="124" y="234"/>
                      </a:lnTo>
                      <a:lnTo>
                        <a:pt x="148" y="230"/>
                      </a:lnTo>
                      <a:lnTo>
                        <a:pt x="158" y="226"/>
                      </a:lnTo>
                      <a:lnTo>
                        <a:pt x="170" y="222"/>
                      </a:lnTo>
                      <a:lnTo>
                        <a:pt x="170" y="222"/>
                      </a:lnTo>
                      <a:lnTo>
                        <a:pt x="180" y="216"/>
                      </a:lnTo>
                      <a:lnTo>
                        <a:pt x="190" y="208"/>
                      </a:lnTo>
                      <a:lnTo>
                        <a:pt x="206" y="192"/>
                      </a:lnTo>
                      <a:lnTo>
                        <a:pt x="218" y="174"/>
                      </a:lnTo>
                      <a:lnTo>
                        <a:pt x="228" y="154"/>
                      </a:lnTo>
                      <a:lnTo>
                        <a:pt x="232" y="132"/>
                      </a:lnTo>
                      <a:lnTo>
                        <a:pt x="234" y="108"/>
                      </a:lnTo>
                      <a:lnTo>
                        <a:pt x="230" y="86"/>
                      </a:lnTo>
                      <a:lnTo>
                        <a:pt x="226" y="76"/>
                      </a:lnTo>
                      <a:lnTo>
                        <a:pt x="222" y="64"/>
                      </a:lnTo>
                      <a:lnTo>
                        <a:pt x="222" y="64"/>
                      </a:lnTo>
                      <a:lnTo>
                        <a:pt x="216" y="54"/>
                      </a:lnTo>
                      <a:lnTo>
                        <a:pt x="208" y="44"/>
                      </a:lnTo>
                      <a:lnTo>
                        <a:pt x="192" y="28"/>
                      </a:lnTo>
                      <a:lnTo>
                        <a:pt x="174" y="14"/>
                      </a:lnTo>
                      <a:lnTo>
                        <a:pt x="154" y="6"/>
                      </a:lnTo>
                      <a:lnTo>
                        <a:pt x="132" y="0"/>
                      </a:lnTo>
                      <a:lnTo>
                        <a:pt x="110" y="0"/>
                      </a:lnTo>
                      <a:lnTo>
                        <a:pt x="86" y="4"/>
                      </a:lnTo>
                      <a:lnTo>
                        <a:pt x="76" y="8"/>
                      </a:lnTo>
                      <a:lnTo>
                        <a:pt x="64"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4" name="Freeform 30"/>
                <p:cNvSpPr>
                  <a:spLocks/>
                </p:cNvSpPr>
                <p:nvPr/>
              </p:nvSpPr>
              <p:spPr bwMode="auto">
                <a:xfrm>
                  <a:off x="4521200" y="1290638"/>
                  <a:ext cx="209550" cy="266700"/>
                </a:xfrm>
                <a:custGeom>
                  <a:avLst/>
                  <a:gdLst>
                    <a:gd name="T0" fmla="*/ 50 w 132"/>
                    <a:gd name="T1" fmla="*/ 168 h 168"/>
                    <a:gd name="T2" fmla="*/ 44 w 132"/>
                    <a:gd name="T3" fmla="*/ 158 h 168"/>
                    <a:gd name="T4" fmla="*/ 44 w 132"/>
                    <a:gd name="T5" fmla="*/ 158 h 168"/>
                    <a:gd name="T6" fmla="*/ 50 w 132"/>
                    <a:gd name="T7" fmla="*/ 146 h 168"/>
                    <a:gd name="T8" fmla="*/ 52 w 132"/>
                    <a:gd name="T9" fmla="*/ 134 h 168"/>
                    <a:gd name="T10" fmla="*/ 50 w 132"/>
                    <a:gd name="T11" fmla="*/ 122 h 168"/>
                    <a:gd name="T12" fmla="*/ 44 w 132"/>
                    <a:gd name="T13" fmla="*/ 112 h 168"/>
                    <a:gd name="T14" fmla="*/ 44 w 132"/>
                    <a:gd name="T15" fmla="*/ 112 h 168"/>
                    <a:gd name="T16" fmla="*/ 34 w 132"/>
                    <a:gd name="T17" fmla="*/ 100 h 168"/>
                    <a:gd name="T18" fmla="*/ 14 w 132"/>
                    <a:gd name="T19" fmla="*/ 114 h 168"/>
                    <a:gd name="T20" fmla="*/ 6 w 132"/>
                    <a:gd name="T21" fmla="*/ 102 h 168"/>
                    <a:gd name="T22" fmla="*/ 24 w 132"/>
                    <a:gd name="T23" fmla="*/ 90 h 168"/>
                    <a:gd name="T24" fmla="*/ 24 w 132"/>
                    <a:gd name="T25" fmla="*/ 90 h 168"/>
                    <a:gd name="T26" fmla="*/ 18 w 132"/>
                    <a:gd name="T27" fmla="*/ 82 h 168"/>
                    <a:gd name="T28" fmla="*/ 10 w 132"/>
                    <a:gd name="T29" fmla="*/ 72 h 168"/>
                    <a:gd name="T30" fmla="*/ 10 w 132"/>
                    <a:gd name="T31" fmla="*/ 72 h 168"/>
                    <a:gd name="T32" fmla="*/ 4 w 132"/>
                    <a:gd name="T33" fmla="*/ 64 h 168"/>
                    <a:gd name="T34" fmla="*/ 2 w 132"/>
                    <a:gd name="T35" fmla="*/ 54 h 168"/>
                    <a:gd name="T36" fmla="*/ 0 w 132"/>
                    <a:gd name="T37" fmla="*/ 46 h 168"/>
                    <a:gd name="T38" fmla="*/ 2 w 132"/>
                    <a:gd name="T39" fmla="*/ 38 h 168"/>
                    <a:gd name="T40" fmla="*/ 4 w 132"/>
                    <a:gd name="T41" fmla="*/ 30 h 168"/>
                    <a:gd name="T42" fmla="*/ 8 w 132"/>
                    <a:gd name="T43" fmla="*/ 22 h 168"/>
                    <a:gd name="T44" fmla="*/ 14 w 132"/>
                    <a:gd name="T45" fmla="*/ 16 h 168"/>
                    <a:gd name="T46" fmla="*/ 22 w 132"/>
                    <a:gd name="T47" fmla="*/ 10 h 168"/>
                    <a:gd name="T48" fmla="*/ 22 w 132"/>
                    <a:gd name="T49" fmla="*/ 10 h 168"/>
                    <a:gd name="T50" fmla="*/ 36 w 132"/>
                    <a:gd name="T51" fmla="*/ 2 h 168"/>
                    <a:gd name="T52" fmla="*/ 46 w 132"/>
                    <a:gd name="T53" fmla="*/ 0 h 168"/>
                    <a:gd name="T54" fmla="*/ 52 w 132"/>
                    <a:gd name="T55" fmla="*/ 14 h 168"/>
                    <a:gd name="T56" fmla="*/ 52 w 132"/>
                    <a:gd name="T57" fmla="*/ 14 h 168"/>
                    <a:gd name="T58" fmla="*/ 42 w 132"/>
                    <a:gd name="T59" fmla="*/ 16 h 168"/>
                    <a:gd name="T60" fmla="*/ 32 w 132"/>
                    <a:gd name="T61" fmla="*/ 22 h 168"/>
                    <a:gd name="T62" fmla="*/ 32 w 132"/>
                    <a:gd name="T63" fmla="*/ 22 h 168"/>
                    <a:gd name="T64" fmla="*/ 26 w 132"/>
                    <a:gd name="T65" fmla="*/ 26 h 168"/>
                    <a:gd name="T66" fmla="*/ 22 w 132"/>
                    <a:gd name="T67" fmla="*/ 32 h 168"/>
                    <a:gd name="T68" fmla="*/ 20 w 132"/>
                    <a:gd name="T69" fmla="*/ 36 h 168"/>
                    <a:gd name="T70" fmla="*/ 20 w 132"/>
                    <a:gd name="T71" fmla="*/ 40 h 168"/>
                    <a:gd name="T72" fmla="*/ 20 w 132"/>
                    <a:gd name="T73" fmla="*/ 50 h 168"/>
                    <a:gd name="T74" fmla="*/ 26 w 132"/>
                    <a:gd name="T75" fmla="*/ 60 h 168"/>
                    <a:gd name="T76" fmla="*/ 26 w 132"/>
                    <a:gd name="T77" fmla="*/ 60 h 168"/>
                    <a:gd name="T78" fmla="*/ 34 w 132"/>
                    <a:gd name="T79" fmla="*/ 70 h 168"/>
                    <a:gd name="T80" fmla="*/ 42 w 132"/>
                    <a:gd name="T81" fmla="*/ 78 h 168"/>
                    <a:gd name="T82" fmla="*/ 70 w 132"/>
                    <a:gd name="T83" fmla="*/ 58 h 168"/>
                    <a:gd name="T84" fmla="*/ 78 w 132"/>
                    <a:gd name="T85" fmla="*/ 70 h 168"/>
                    <a:gd name="T86" fmla="*/ 50 w 132"/>
                    <a:gd name="T87" fmla="*/ 88 h 168"/>
                    <a:gd name="T88" fmla="*/ 50 w 132"/>
                    <a:gd name="T89" fmla="*/ 88 h 168"/>
                    <a:gd name="T90" fmla="*/ 58 w 132"/>
                    <a:gd name="T91" fmla="*/ 98 h 168"/>
                    <a:gd name="T92" fmla="*/ 64 w 132"/>
                    <a:gd name="T93" fmla="*/ 110 h 168"/>
                    <a:gd name="T94" fmla="*/ 64 w 132"/>
                    <a:gd name="T95" fmla="*/ 110 h 168"/>
                    <a:gd name="T96" fmla="*/ 66 w 132"/>
                    <a:gd name="T97" fmla="*/ 116 h 168"/>
                    <a:gd name="T98" fmla="*/ 66 w 132"/>
                    <a:gd name="T99" fmla="*/ 124 h 168"/>
                    <a:gd name="T100" fmla="*/ 64 w 132"/>
                    <a:gd name="T101" fmla="*/ 138 h 168"/>
                    <a:gd name="T102" fmla="*/ 64 w 132"/>
                    <a:gd name="T103" fmla="*/ 138 h 168"/>
                    <a:gd name="T104" fmla="*/ 122 w 132"/>
                    <a:gd name="T105" fmla="*/ 98 h 168"/>
                    <a:gd name="T106" fmla="*/ 132 w 132"/>
                    <a:gd name="T107" fmla="*/ 112 h 168"/>
                    <a:gd name="T108" fmla="*/ 50 w 132"/>
                    <a:gd name="T10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168">
                      <a:moveTo>
                        <a:pt x="50" y="168"/>
                      </a:moveTo>
                      <a:lnTo>
                        <a:pt x="44" y="158"/>
                      </a:lnTo>
                      <a:lnTo>
                        <a:pt x="44" y="158"/>
                      </a:lnTo>
                      <a:lnTo>
                        <a:pt x="50" y="146"/>
                      </a:lnTo>
                      <a:lnTo>
                        <a:pt x="52" y="134"/>
                      </a:lnTo>
                      <a:lnTo>
                        <a:pt x="50" y="122"/>
                      </a:lnTo>
                      <a:lnTo>
                        <a:pt x="44" y="112"/>
                      </a:lnTo>
                      <a:lnTo>
                        <a:pt x="44" y="112"/>
                      </a:lnTo>
                      <a:lnTo>
                        <a:pt x="34" y="100"/>
                      </a:lnTo>
                      <a:lnTo>
                        <a:pt x="14" y="114"/>
                      </a:lnTo>
                      <a:lnTo>
                        <a:pt x="6" y="102"/>
                      </a:lnTo>
                      <a:lnTo>
                        <a:pt x="24" y="90"/>
                      </a:lnTo>
                      <a:lnTo>
                        <a:pt x="24" y="90"/>
                      </a:lnTo>
                      <a:lnTo>
                        <a:pt x="18" y="82"/>
                      </a:lnTo>
                      <a:lnTo>
                        <a:pt x="10" y="72"/>
                      </a:lnTo>
                      <a:lnTo>
                        <a:pt x="10" y="72"/>
                      </a:lnTo>
                      <a:lnTo>
                        <a:pt x="4" y="64"/>
                      </a:lnTo>
                      <a:lnTo>
                        <a:pt x="2" y="54"/>
                      </a:lnTo>
                      <a:lnTo>
                        <a:pt x="0" y="46"/>
                      </a:lnTo>
                      <a:lnTo>
                        <a:pt x="2" y="38"/>
                      </a:lnTo>
                      <a:lnTo>
                        <a:pt x="4" y="30"/>
                      </a:lnTo>
                      <a:lnTo>
                        <a:pt x="8" y="22"/>
                      </a:lnTo>
                      <a:lnTo>
                        <a:pt x="14" y="16"/>
                      </a:lnTo>
                      <a:lnTo>
                        <a:pt x="22" y="10"/>
                      </a:lnTo>
                      <a:lnTo>
                        <a:pt x="22" y="10"/>
                      </a:lnTo>
                      <a:lnTo>
                        <a:pt x="36" y="2"/>
                      </a:lnTo>
                      <a:lnTo>
                        <a:pt x="46" y="0"/>
                      </a:lnTo>
                      <a:lnTo>
                        <a:pt x="52" y="14"/>
                      </a:lnTo>
                      <a:lnTo>
                        <a:pt x="52" y="14"/>
                      </a:lnTo>
                      <a:lnTo>
                        <a:pt x="42" y="16"/>
                      </a:lnTo>
                      <a:lnTo>
                        <a:pt x="32" y="22"/>
                      </a:lnTo>
                      <a:lnTo>
                        <a:pt x="32" y="22"/>
                      </a:lnTo>
                      <a:lnTo>
                        <a:pt x="26" y="26"/>
                      </a:lnTo>
                      <a:lnTo>
                        <a:pt x="22" y="32"/>
                      </a:lnTo>
                      <a:lnTo>
                        <a:pt x="20" y="36"/>
                      </a:lnTo>
                      <a:lnTo>
                        <a:pt x="20" y="40"/>
                      </a:lnTo>
                      <a:lnTo>
                        <a:pt x="20" y="50"/>
                      </a:lnTo>
                      <a:lnTo>
                        <a:pt x="26" y="60"/>
                      </a:lnTo>
                      <a:lnTo>
                        <a:pt x="26" y="60"/>
                      </a:lnTo>
                      <a:lnTo>
                        <a:pt x="34" y="70"/>
                      </a:lnTo>
                      <a:lnTo>
                        <a:pt x="42" y="78"/>
                      </a:lnTo>
                      <a:lnTo>
                        <a:pt x="70" y="58"/>
                      </a:lnTo>
                      <a:lnTo>
                        <a:pt x="78" y="70"/>
                      </a:lnTo>
                      <a:lnTo>
                        <a:pt x="50" y="88"/>
                      </a:lnTo>
                      <a:lnTo>
                        <a:pt x="50" y="88"/>
                      </a:lnTo>
                      <a:lnTo>
                        <a:pt x="58" y="98"/>
                      </a:lnTo>
                      <a:lnTo>
                        <a:pt x="64" y="110"/>
                      </a:lnTo>
                      <a:lnTo>
                        <a:pt x="64" y="110"/>
                      </a:lnTo>
                      <a:lnTo>
                        <a:pt x="66" y="116"/>
                      </a:lnTo>
                      <a:lnTo>
                        <a:pt x="66" y="124"/>
                      </a:lnTo>
                      <a:lnTo>
                        <a:pt x="64" y="138"/>
                      </a:lnTo>
                      <a:lnTo>
                        <a:pt x="64" y="138"/>
                      </a:lnTo>
                      <a:lnTo>
                        <a:pt x="122" y="98"/>
                      </a:lnTo>
                      <a:lnTo>
                        <a:pt x="132" y="112"/>
                      </a:lnTo>
                      <a:lnTo>
                        <a:pt x="50" y="1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26" name="Group 25"/>
            <p:cNvGrpSpPr/>
            <p:nvPr/>
          </p:nvGrpSpPr>
          <p:grpSpPr>
            <a:xfrm>
              <a:off x="4984273" y="3162580"/>
              <a:ext cx="358775" cy="362062"/>
              <a:chOff x="5063181" y="3727706"/>
              <a:chExt cx="358775" cy="362062"/>
            </a:xfrm>
          </p:grpSpPr>
          <p:sp>
            <p:nvSpPr>
              <p:cNvPr id="191" name="Freeform 31"/>
              <p:cNvSpPr>
                <a:spLocks/>
              </p:cNvSpPr>
              <p:nvPr/>
            </p:nvSpPr>
            <p:spPr bwMode="auto">
              <a:xfrm>
                <a:off x="5063181" y="3727706"/>
                <a:ext cx="358775" cy="362062"/>
              </a:xfrm>
              <a:custGeom>
                <a:avLst/>
                <a:gdLst>
                  <a:gd name="T0" fmla="*/ 84 w 226"/>
                  <a:gd name="T1" fmla="*/ 4 h 228"/>
                  <a:gd name="T2" fmla="*/ 84 w 226"/>
                  <a:gd name="T3" fmla="*/ 4 h 228"/>
                  <a:gd name="T4" fmla="*/ 62 w 226"/>
                  <a:gd name="T5" fmla="*/ 12 h 228"/>
                  <a:gd name="T6" fmla="*/ 44 w 226"/>
                  <a:gd name="T7" fmla="*/ 24 h 228"/>
                  <a:gd name="T8" fmla="*/ 28 w 226"/>
                  <a:gd name="T9" fmla="*/ 38 h 228"/>
                  <a:gd name="T10" fmla="*/ 14 w 226"/>
                  <a:gd name="T11" fmla="*/ 56 h 228"/>
                  <a:gd name="T12" fmla="*/ 6 w 226"/>
                  <a:gd name="T13" fmla="*/ 76 h 228"/>
                  <a:gd name="T14" fmla="*/ 0 w 226"/>
                  <a:gd name="T15" fmla="*/ 98 h 228"/>
                  <a:gd name="T16" fmla="*/ 0 w 226"/>
                  <a:gd name="T17" fmla="*/ 120 h 228"/>
                  <a:gd name="T18" fmla="*/ 4 w 226"/>
                  <a:gd name="T19" fmla="*/ 142 h 228"/>
                  <a:gd name="T20" fmla="*/ 4 w 226"/>
                  <a:gd name="T21" fmla="*/ 142 h 228"/>
                  <a:gd name="T22" fmla="*/ 12 w 226"/>
                  <a:gd name="T23" fmla="*/ 164 h 228"/>
                  <a:gd name="T24" fmla="*/ 24 w 226"/>
                  <a:gd name="T25" fmla="*/ 184 h 228"/>
                  <a:gd name="T26" fmla="*/ 38 w 226"/>
                  <a:gd name="T27" fmla="*/ 200 h 228"/>
                  <a:gd name="T28" fmla="*/ 56 w 226"/>
                  <a:gd name="T29" fmla="*/ 212 h 228"/>
                  <a:gd name="T30" fmla="*/ 76 w 226"/>
                  <a:gd name="T31" fmla="*/ 222 h 228"/>
                  <a:gd name="T32" fmla="*/ 96 w 226"/>
                  <a:gd name="T33" fmla="*/ 226 h 228"/>
                  <a:gd name="T34" fmla="*/ 120 w 226"/>
                  <a:gd name="T35" fmla="*/ 228 h 228"/>
                  <a:gd name="T36" fmla="*/ 142 w 226"/>
                  <a:gd name="T37" fmla="*/ 224 h 228"/>
                  <a:gd name="T38" fmla="*/ 142 w 226"/>
                  <a:gd name="T39" fmla="*/ 224 h 228"/>
                  <a:gd name="T40" fmla="*/ 164 w 226"/>
                  <a:gd name="T41" fmla="*/ 216 h 228"/>
                  <a:gd name="T42" fmla="*/ 182 w 226"/>
                  <a:gd name="T43" fmla="*/ 204 h 228"/>
                  <a:gd name="T44" fmla="*/ 198 w 226"/>
                  <a:gd name="T45" fmla="*/ 188 h 228"/>
                  <a:gd name="T46" fmla="*/ 212 w 226"/>
                  <a:gd name="T47" fmla="*/ 172 h 228"/>
                  <a:gd name="T48" fmla="*/ 220 w 226"/>
                  <a:gd name="T49" fmla="*/ 152 h 228"/>
                  <a:gd name="T50" fmla="*/ 226 w 226"/>
                  <a:gd name="T51" fmla="*/ 130 h 228"/>
                  <a:gd name="T52" fmla="*/ 226 w 226"/>
                  <a:gd name="T53" fmla="*/ 108 h 228"/>
                  <a:gd name="T54" fmla="*/ 224 w 226"/>
                  <a:gd name="T55" fmla="*/ 84 h 228"/>
                  <a:gd name="T56" fmla="*/ 224 w 226"/>
                  <a:gd name="T57" fmla="*/ 84 h 228"/>
                  <a:gd name="T58" fmla="*/ 216 w 226"/>
                  <a:gd name="T59" fmla="*/ 64 h 228"/>
                  <a:gd name="T60" fmla="*/ 204 w 226"/>
                  <a:gd name="T61" fmla="*/ 44 h 228"/>
                  <a:gd name="T62" fmla="*/ 188 w 226"/>
                  <a:gd name="T63" fmla="*/ 28 h 228"/>
                  <a:gd name="T64" fmla="*/ 170 w 226"/>
                  <a:gd name="T65" fmla="*/ 16 h 228"/>
                  <a:gd name="T66" fmla="*/ 150 w 226"/>
                  <a:gd name="T67" fmla="*/ 6 h 228"/>
                  <a:gd name="T68" fmla="*/ 130 w 226"/>
                  <a:gd name="T69" fmla="*/ 2 h 228"/>
                  <a:gd name="T70" fmla="*/ 108 w 226"/>
                  <a:gd name="T71" fmla="*/ 0 h 228"/>
                  <a:gd name="T72" fmla="*/ 84 w 226"/>
                  <a:gd name="T73" fmla="*/ 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 h="228">
                    <a:moveTo>
                      <a:pt x="84" y="4"/>
                    </a:moveTo>
                    <a:lnTo>
                      <a:pt x="84" y="4"/>
                    </a:lnTo>
                    <a:lnTo>
                      <a:pt x="62" y="12"/>
                    </a:lnTo>
                    <a:lnTo>
                      <a:pt x="44" y="24"/>
                    </a:lnTo>
                    <a:lnTo>
                      <a:pt x="28" y="38"/>
                    </a:lnTo>
                    <a:lnTo>
                      <a:pt x="14" y="56"/>
                    </a:lnTo>
                    <a:lnTo>
                      <a:pt x="6" y="76"/>
                    </a:lnTo>
                    <a:lnTo>
                      <a:pt x="0" y="98"/>
                    </a:lnTo>
                    <a:lnTo>
                      <a:pt x="0" y="120"/>
                    </a:lnTo>
                    <a:lnTo>
                      <a:pt x="4" y="142"/>
                    </a:lnTo>
                    <a:lnTo>
                      <a:pt x="4" y="142"/>
                    </a:lnTo>
                    <a:lnTo>
                      <a:pt x="12" y="164"/>
                    </a:lnTo>
                    <a:lnTo>
                      <a:pt x="24" y="184"/>
                    </a:lnTo>
                    <a:lnTo>
                      <a:pt x="38" y="200"/>
                    </a:lnTo>
                    <a:lnTo>
                      <a:pt x="56" y="212"/>
                    </a:lnTo>
                    <a:lnTo>
                      <a:pt x="76" y="222"/>
                    </a:lnTo>
                    <a:lnTo>
                      <a:pt x="96" y="226"/>
                    </a:lnTo>
                    <a:lnTo>
                      <a:pt x="120" y="228"/>
                    </a:lnTo>
                    <a:lnTo>
                      <a:pt x="142" y="224"/>
                    </a:lnTo>
                    <a:lnTo>
                      <a:pt x="142" y="224"/>
                    </a:lnTo>
                    <a:lnTo>
                      <a:pt x="164" y="216"/>
                    </a:lnTo>
                    <a:lnTo>
                      <a:pt x="182" y="204"/>
                    </a:lnTo>
                    <a:lnTo>
                      <a:pt x="198" y="188"/>
                    </a:lnTo>
                    <a:lnTo>
                      <a:pt x="212" y="172"/>
                    </a:lnTo>
                    <a:lnTo>
                      <a:pt x="220" y="152"/>
                    </a:lnTo>
                    <a:lnTo>
                      <a:pt x="226" y="130"/>
                    </a:lnTo>
                    <a:lnTo>
                      <a:pt x="226" y="108"/>
                    </a:lnTo>
                    <a:lnTo>
                      <a:pt x="224" y="84"/>
                    </a:lnTo>
                    <a:lnTo>
                      <a:pt x="224" y="84"/>
                    </a:lnTo>
                    <a:lnTo>
                      <a:pt x="216" y="64"/>
                    </a:lnTo>
                    <a:lnTo>
                      <a:pt x="204" y="44"/>
                    </a:lnTo>
                    <a:lnTo>
                      <a:pt x="188" y="28"/>
                    </a:lnTo>
                    <a:lnTo>
                      <a:pt x="170" y="16"/>
                    </a:lnTo>
                    <a:lnTo>
                      <a:pt x="150" y="6"/>
                    </a:lnTo>
                    <a:lnTo>
                      <a:pt x="130" y="2"/>
                    </a:lnTo>
                    <a:lnTo>
                      <a:pt x="108" y="0"/>
                    </a:lnTo>
                    <a:lnTo>
                      <a:pt x="84" y="4"/>
                    </a:lnTo>
                    <a:close/>
                  </a:path>
                </a:pathLst>
              </a:custGeom>
              <a:solidFill>
                <a:srgbClr val="FFD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2" name="Freeform 33"/>
              <p:cNvSpPr>
                <a:spLocks/>
              </p:cNvSpPr>
              <p:nvPr/>
            </p:nvSpPr>
            <p:spPr bwMode="auto">
              <a:xfrm>
                <a:off x="5167956" y="3778522"/>
                <a:ext cx="184150" cy="257255"/>
              </a:xfrm>
              <a:custGeom>
                <a:avLst/>
                <a:gdLst>
                  <a:gd name="T0" fmla="*/ 28 w 116"/>
                  <a:gd name="T1" fmla="*/ 162 h 162"/>
                  <a:gd name="T2" fmla="*/ 24 w 116"/>
                  <a:gd name="T3" fmla="*/ 152 h 162"/>
                  <a:gd name="T4" fmla="*/ 24 w 116"/>
                  <a:gd name="T5" fmla="*/ 152 h 162"/>
                  <a:gd name="T6" fmla="*/ 30 w 116"/>
                  <a:gd name="T7" fmla="*/ 142 h 162"/>
                  <a:gd name="T8" fmla="*/ 36 w 116"/>
                  <a:gd name="T9" fmla="*/ 130 h 162"/>
                  <a:gd name="T10" fmla="*/ 36 w 116"/>
                  <a:gd name="T11" fmla="*/ 120 h 162"/>
                  <a:gd name="T12" fmla="*/ 34 w 116"/>
                  <a:gd name="T13" fmla="*/ 108 h 162"/>
                  <a:gd name="T14" fmla="*/ 34 w 116"/>
                  <a:gd name="T15" fmla="*/ 108 h 162"/>
                  <a:gd name="T16" fmla="*/ 26 w 116"/>
                  <a:gd name="T17" fmla="*/ 94 h 162"/>
                  <a:gd name="T18" fmla="*/ 4 w 116"/>
                  <a:gd name="T19" fmla="*/ 104 h 162"/>
                  <a:gd name="T20" fmla="*/ 0 w 116"/>
                  <a:gd name="T21" fmla="*/ 90 h 162"/>
                  <a:gd name="T22" fmla="*/ 20 w 116"/>
                  <a:gd name="T23" fmla="*/ 82 h 162"/>
                  <a:gd name="T24" fmla="*/ 20 w 116"/>
                  <a:gd name="T25" fmla="*/ 82 h 162"/>
                  <a:gd name="T26" fmla="*/ 14 w 116"/>
                  <a:gd name="T27" fmla="*/ 72 h 162"/>
                  <a:gd name="T28" fmla="*/ 8 w 116"/>
                  <a:gd name="T29" fmla="*/ 62 h 162"/>
                  <a:gd name="T30" fmla="*/ 8 w 116"/>
                  <a:gd name="T31" fmla="*/ 62 h 162"/>
                  <a:gd name="T32" fmla="*/ 4 w 116"/>
                  <a:gd name="T33" fmla="*/ 54 h 162"/>
                  <a:gd name="T34" fmla="*/ 4 w 116"/>
                  <a:gd name="T35" fmla="*/ 44 h 162"/>
                  <a:gd name="T36" fmla="*/ 4 w 116"/>
                  <a:gd name="T37" fmla="*/ 36 h 162"/>
                  <a:gd name="T38" fmla="*/ 8 w 116"/>
                  <a:gd name="T39" fmla="*/ 28 h 162"/>
                  <a:gd name="T40" fmla="*/ 12 w 116"/>
                  <a:gd name="T41" fmla="*/ 22 h 162"/>
                  <a:gd name="T42" fmla="*/ 18 w 116"/>
                  <a:gd name="T43" fmla="*/ 16 h 162"/>
                  <a:gd name="T44" fmla="*/ 24 w 116"/>
                  <a:gd name="T45" fmla="*/ 10 h 162"/>
                  <a:gd name="T46" fmla="*/ 32 w 116"/>
                  <a:gd name="T47" fmla="*/ 6 h 162"/>
                  <a:gd name="T48" fmla="*/ 32 w 116"/>
                  <a:gd name="T49" fmla="*/ 6 h 162"/>
                  <a:gd name="T50" fmla="*/ 48 w 116"/>
                  <a:gd name="T51" fmla="*/ 2 h 162"/>
                  <a:gd name="T52" fmla="*/ 58 w 116"/>
                  <a:gd name="T53" fmla="*/ 0 h 162"/>
                  <a:gd name="T54" fmla="*/ 60 w 116"/>
                  <a:gd name="T55" fmla="*/ 16 h 162"/>
                  <a:gd name="T56" fmla="*/ 60 w 116"/>
                  <a:gd name="T57" fmla="*/ 16 h 162"/>
                  <a:gd name="T58" fmla="*/ 50 w 116"/>
                  <a:gd name="T59" fmla="*/ 16 h 162"/>
                  <a:gd name="T60" fmla="*/ 38 w 116"/>
                  <a:gd name="T61" fmla="*/ 20 h 162"/>
                  <a:gd name="T62" fmla="*/ 38 w 116"/>
                  <a:gd name="T63" fmla="*/ 20 h 162"/>
                  <a:gd name="T64" fmla="*/ 28 w 116"/>
                  <a:gd name="T65" fmla="*/ 26 h 162"/>
                  <a:gd name="T66" fmla="*/ 26 w 116"/>
                  <a:gd name="T67" fmla="*/ 30 h 162"/>
                  <a:gd name="T68" fmla="*/ 24 w 116"/>
                  <a:gd name="T69" fmla="*/ 34 h 162"/>
                  <a:gd name="T70" fmla="*/ 22 w 116"/>
                  <a:gd name="T71" fmla="*/ 44 h 162"/>
                  <a:gd name="T72" fmla="*/ 26 w 116"/>
                  <a:gd name="T73" fmla="*/ 54 h 162"/>
                  <a:gd name="T74" fmla="*/ 26 w 116"/>
                  <a:gd name="T75" fmla="*/ 54 h 162"/>
                  <a:gd name="T76" fmla="*/ 32 w 116"/>
                  <a:gd name="T77" fmla="*/ 66 h 162"/>
                  <a:gd name="T78" fmla="*/ 36 w 116"/>
                  <a:gd name="T79" fmla="*/ 74 h 162"/>
                  <a:gd name="T80" fmla="*/ 68 w 116"/>
                  <a:gd name="T81" fmla="*/ 62 h 162"/>
                  <a:gd name="T82" fmla="*/ 74 w 116"/>
                  <a:gd name="T83" fmla="*/ 74 h 162"/>
                  <a:gd name="T84" fmla="*/ 44 w 116"/>
                  <a:gd name="T85" fmla="*/ 86 h 162"/>
                  <a:gd name="T86" fmla="*/ 44 w 116"/>
                  <a:gd name="T87" fmla="*/ 86 h 162"/>
                  <a:gd name="T88" fmla="*/ 50 w 116"/>
                  <a:gd name="T89" fmla="*/ 98 h 162"/>
                  <a:gd name="T90" fmla="*/ 52 w 116"/>
                  <a:gd name="T91" fmla="*/ 110 h 162"/>
                  <a:gd name="T92" fmla="*/ 52 w 116"/>
                  <a:gd name="T93" fmla="*/ 110 h 162"/>
                  <a:gd name="T94" fmla="*/ 52 w 116"/>
                  <a:gd name="T95" fmla="*/ 116 h 162"/>
                  <a:gd name="T96" fmla="*/ 52 w 116"/>
                  <a:gd name="T97" fmla="*/ 124 h 162"/>
                  <a:gd name="T98" fmla="*/ 46 w 116"/>
                  <a:gd name="T99" fmla="*/ 138 h 162"/>
                  <a:gd name="T100" fmla="*/ 46 w 116"/>
                  <a:gd name="T101" fmla="*/ 138 h 162"/>
                  <a:gd name="T102" fmla="*/ 110 w 116"/>
                  <a:gd name="T103" fmla="*/ 110 h 162"/>
                  <a:gd name="T104" fmla="*/ 116 w 116"/>
                  <a:gd name="T105" fmla="*/ 126 h 162"/>
                  <a:gd name="T106" fmla="*/ 28 w 116"/>
                  <a:gd name="T10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62">
                    <a:moveTo>
                      <a:pt x="28" y="162"/>
                    </a:moveTo>
                    <a:lnTo>
                      <a:pt x="24" y="152"/>
                    </a:lnTo>
                    <a:lnTo>
                      <a:pt x="24" y="152"/>
                    </a:lnTo>
                    <a:lnTo>
                      <a:pt x="30" y="142"/>
                    </a:lnTo>
                    <a:lnTo>
                      <a:pt x="36" y="130"/>
                    </a:lnTo>
                    <a:lnTo>
                      <a:pt x="36" y="120"/>
                    </a:lnTo>
                    <a:lnTo>
                      <a:pt x="34" y="108"/>
                    </a:lnTo>
                    <a:lnTo>
                      <a:pt x="34" y="108"/>
                    </a:lnTo>
                    <a:lnTo>
                      <a:pt x="26" y="94"/>
                    </a:lnTo>
                    <a:lnTo>
                      <a:pt x="4" y="104"/>
                    </a:lnTo>
                    <a:lnTo>
                      <a:pt x="0" y="90"/>
                    </a:lnTo>
                    <a:lnTo>
                      <a:pt x="20" y="82"/>
                    </a:lnTo>
                    <a:lnTo>
                      <a:pt x="20" y="82"/>
                    </a:lnTo>
                    <a:lnTo>
                      <a:pt x="14" y="72"/>
                    </a:lnTo>
                    <a:lnTo>
                      <a:pt x="8" y="62"/>
                    </a:lnTo>
                    <a:lnTo>
                      <a:pt x="8" y="62"/>
                    </a:lnTo>
                    <a:lnTo>
                      <a:pt x="4" y="54"/>
                    </a:lnTo>
                    <a:lnTo>
                      <a:pt x="4" y="44"/>
                    </a:lnTo>
                    <a:lnTo>
                      <a:pt x="4" y="36"/>
                    </a:lnTo>
                    <a:lnTo>
                      <a:pt x="8" y="28"/>
                    </a:lnTo>
                    <a:lnTo>
                      <a:pt x="12" y="22"/>
                    </a:lnTo>
                    <a:lnTo>
                      <a:pt x="18" y="16"/>
                    </a:lnTo>
                    <a:lnTo>
                      <a:pt x="24" y="10"/>
                    </a:lnTo>
                    <a:lnTo>
                      <a:pt x="32" y="6"/>
                    </a:lnTo>
                    <a:lnTo>
                      <a:pt x="32" y="6"/>
                    </a:lnTo>
                    <a:lnTo>
                      <a:pt x="48" y="2"/>
                    </a:lnTo>
                    <a:lnTo>
                      <a:pt x="58" y="0"/>
                    </a:lnTo>
                    <a:lnTo>
                      <a:pt x="60" y="16"/>
                    </a:lnTo>
                    <a:lnTo>
                      <a:pt x="60" y="16"/>
                    </a:lnTo>
                    <a:lnTo>
                      <a:pt x="50" y="16"/>
                    </a:lnTo>
                    <a:lnTo>
                      <a:pt x="38" y="20"/>
                    </a:lnTo>
                    <a:lnTo>
                      <a:pt x="38" y="20"/>
                    </a:lnTo>
                    <a:lnTo>
                      <a:pt x="28" y="26"/>
                    </a:lnTo>
                    <a:lnTo>
                      <a:pt x="26" y="30"/>
                    </a:lnTo>
                    <a:lnTo>
                      <a:pt x="24" y="34"/>
                    </a:lnTo>
                    <a:lnTo>
                      <a:pt x="22" y="44"/>
                    </a:lnTo>
                    <a:lnTo>
                      <a:pt x="26" y="54"/>
                    </a:lnTo>
                    <a:lnTo>
                      <a:pt x="26" y="54"/>
                    </a:lnTo>
                    <a:lnTo>
                      <a:pt x="32" y="66"/>
                    </a:lnTo>
                    <a:lnTo>
                      <a:pt x="36" y="74"/>
                    </a:lnTo>
                    <a:lnTo>
                      <a:pt x="68" y="62"/>
                    </a:lnTo>
                    <a:lnTo>
                      <a:pt x="74" y="74"/>
                    </a:lnTo>
                    <a:lnTo>
                      <a:pt x="44" y="86"/>
                    </a:lnTo>
                    <a:lnTo>
                      <a:pt x="44" y="86"/>
                    </a:lnTo>
                    <a:lnTo>
                      <a:pt x="50" y="98"/>
                    </a:lnTo>
                    <a:lnTo>
                      <a:pt x="52" y="110"/>
                    </a:lnTo>
                    <a:lnTo>
                      <a:pt x="52" y="110"/>
                    </a:lnTo>
                    <a:lnTo>
                      <a:pt x="52" y="116"/>
                    </a:lnTo>
                    <a:lnTo>
                      <a:pt x="52" y="124"/>
                    </a:lnTo>
                    <a:lnTo>
                      <a:pt x="46" y="138"/>
                    </a:lnTo>
                    <a:lnTo>
                      <a:pt x="46" y="138"/>
                    </a:lnTo>
                    <a:lnTo>
                      <a:pt x="110" y="110"/>
                    </a:lnTo>
                    <a:lnTo>
                      <a:pt x="116" y="126"/>
                    </a:lnTo>
                    <a:lnTo>
                      <a:pt x="2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196" name="Freeform 29"/>
          <p:cNvSpPr>
            <a:spLocks/>
          </p:cNvSpPr>
          <p:nvPr/>
        </p:nvSpPr>
        <p:spPr bwMode="auto">
          <a:xfrm>
            <a:off x="4977924" y="3162580"/>
            <a:ext cx="371475" cy="371590"/>
          </a:xfrm>
          <a:custGeom>
            <a:avLst/>
            <a:gdLst>
              <a:gd name="T0" fmla="*/ 64 w 234"/>
              <a:gd name="T1" fmla="*/ 12 h 234"/>
              <a:gd name="T2" fmla="*/ 64 w 234"/>
              <a:gd name="T3" fmla="*/ 12 h 234"/>
              <a:gd name="T4" fmla="*/ 54 w 234"/>
              <a:gd name="T5" fmla="*/ 18 h 234"/>
              <a:gd name="T6" fmla="*/ 44 w 234"/>
              <a:gd name="T7" fmla="*/ 26 h 234"/>
              <a:gd name="T8" fmla="*/ 28 w 234"/>
              <a:gd name="T9" fmla="*/ 42 h 234"/>
              <a:gd name="T10" fmla="*/ 16 w 234"/>
              <a:gd name="T11" fmla="*/ 60 h 234"/>
              <a:gd name="T12" fmla="*/ 6 w 234"/>
              <a:gd name="T13" fmla="*/ 80 h 234"/>
              <a:gd name="T14" fmla="*/ 2 w 234"/>
              <a:gd name="T15" fmla="*/ 102 h 234"/>
              <a:gd name="T16" fmla="*/ 0 w 234"/>
              <a:gd name="T17" fmla="*/ 124 h 234"/>
              <a:gd name="T18" fmla="*/ 4 w 234"/>
              <a:gd name="T19" fmla="*/ 148 h 234"/>
              <a:gd name="T20" fmla="*/ 8 w 234"/>
              <a:gd name="T21" fmla="*/ 158 h 234"/>
              <a:gd name="T22" fmla="*/ 12 w 234"/>
              <a:gd name="T23" fmla="*/ 170 h 234"/>
              <a:gd name="T24" fmla="*/ 12 w 234"/>
              <a:gd name="T25" fmla="*/ 170 h 234"/>
              <a:gd name="T26" fmla="*/ 18 w 234"/>
              <a:gd name="T27" fmla="*/ 180 h 234"/>
              <a:gd name="T28" fmla="*/ 26 w 234"/>
              <a:gd name="T29" fmla="*/ 190 h 234"/>
              <a:gd name="T30" fmla="*/ 42 w 234"/>
              <a:gd name="T31" fmla="*/ 206 h 234"/>
              <a:gd name="T32" fmla="*/ 60 w 234"/>
              <a:gd name="T33" fmla="*/ 218 h 234"/>
              <a:gd name="T34" fmla="*/ 80 w 234"/>
              <a:gd name="T35" fmla="*/ 228 h 234"/>
              <a:gd name="T36" fmla="*/ 102 w 234"/>
              <a:gd name="T37" fmla="*/ 232 h 234"/>
              <a:gd name="T38" fmla="*/ 124 w 234"/>
              <a:gd name="T39" fmla="*/ 234 h 234"/>
              <a:gd name="T40" fmla="*/ 148 w 234"/>
              <a:gd name="T41" fmla="*/ 230 h 234"/>
              <a:gd name="T42" fmla="*/ 158 w 234"/>
              <a:gd name="T43" fmla="*/ 226 h 234"/>
              <a:gd name="T44" fmla="*/ 170 w 234"/>
              <a:gd name="T45" fmla="*/ 222 h 234"/>
              <a:gd name="T46" fmla="*/ 170 w 234"/>
              <a:gd name="T47" fmla="*/ 222 h 234"/>
              <a:gd name="T48" fmla="*/ 180 w 234"/>
              <a:gd name="T49" fmla="*/ 216 h 234"/>
              <a:gd name="T50" fmla="*/ 190 w 234"/>
              <a:gd name="T51" fmla="*/ 208 h 234"/>
              <a:gd name="T52" fmla="*/ 206 w 234"/>
              <a:gd name="T53" fmla="*/ 192 h 234"/>
              <a:gd name="T54" fmla="*/ 218 w 234"/>
              <a:gd name="T55" fmla="*/ 174 h 234"/>
              <a:gd name="T56" fmla="*/ 228 w 234"/>
              <a:gd name="T57" fmla="*/ 154 h 234"/>
              <a:gd name="T58" fmla="*/ 232 w 234"/>
              <a:gd name="T59" fmla="*/ 132 h 234"/>
              <a:gd name="T60" fmla="*/ 234 w 234"/>
              <a:gd name="T61" fmla="*/ 108 h 234"/>
              <a:gd name="T62" fmla="*/ 230 w 234"/>
              <a:gd name="T63" fmla="*/ 86 h 234"/>
              <a:gd name="T64" fmla="*/ 226 w 234"/>
              <a:gd name="T65" fmla="*/ 76 h 234"/>
              <a:gd name="T66" fmla="*/ 222 w 234"/>
              <a:gd name="T67" fmla="*/ 64 h 234"/>
              <a:gd name="T68" fmla="*/ 222 w 234"/>
              <a:gd name="T69" fmla="*/ 64 h 234"/>
              <a:gd name="T70" fmla="*/ 216 w 234"/>
              <a:gd name="T71" fmla="*/ 54 h 234"/>
              <a:gd name="T72" fmla="*/ 208 w 234"/>
              <a:gd name="T73" fmla="*/ 44 h 234"/>
              <a:gd name="T74" fmla="*/ 192 w 234"/>
              <a:gd name="T75" fmla="*/ 28 h 234"/>
              <a:gd name="T76" fmla="*/ 174 w 234"/>
              <a:gd name="T77" fmla="*/ 14 h 234"/>
              <a:gd name="T78" fmla="*/ 154 w 234"/>
              <a:gd name="T79" fmla="*/ 6 h 234"/>
              <a:gd name="T80" fmla="*/ 132 w 234"/>
              <a:gd name="T81" fmla="*/ 0 h 234"/>
              <a:gd name="T82" fmla="*/ 110 w 234"/>
              <a:gd name="T83" fmla="*/ 0 h 234"/>
              <a:gd name="T84" fmla="*/ 86 w 234"/>
              <a:gd name="T85" fmla="*/ 4 h 234"/>
              <a:gd name="T86" fmla="*/ 76 w 234"/>
              <a:gd name="T87" fmla="*/ 8 h 234"/>
              <a:gd name="T88" fmla="*/ 64 w 234"/>
              <a:gd name="T89" fmla="*/ 1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4" h="234">
                <a:moveTo>
                  <a:pt x="64" y="12"/>
                </a:moveTo>
                <a:lnTo>
                  <a:pt x="64" y="12"/>
                </a:lnTo>
                <a:lnTo>
                  <a:pt x="54" y="18"/>
                </a:lnTo>
                <a:lnTo>
                  <a:pt x="44" y="26"/>
                </a:lnTo>
                <a:lnTo>
                  <a:pt x="28" y="42"/>
                </a:lnTo>
                <a:lnTo>
                  <a:pt x="16" y="60"/>
                </a:lnTo>
                <a:lnTo>
                  <a:pt x="6" y="80"/>
                </a:lnTo>
                <a:lnTo>
                  <a:pt x="2" y="102"/>
                </a:lnTo>
                <a:lnTo>
                  <a:pt x="0" y="124"/>
                </a:lnTo>
                <a:lnTo>
                  <a:pt x="4" y="148"/>
                </a:lnTo>
                <a:lnTo>
                  <a:pt x="8" y="158"/>
                </a:lnTo>
                <a:lnTo>
                  <a:pt x="12" y="170"/>
                </a:lnTo>
                <a:lnTo>
                  <a:pt x="12" y="170"/>
                </a:lnTo>
                <a:lnTo>
                  <a:pt x="18" y="180"/>
                </a:lnTo>
                <a:lnTo>
                  <a:pt x="26" y="190"/>
                </a:lnTo>
                <a:lnTo>
                  <a:pt x="42" y="206"/>
                </a:lnTo>
                <a:lnTo>
                  <a:pt x="60" y="218"/>
                </a:lnTo>
                <a:lnTo>
                  <a:pt x="80" y="228"/>
                </a:lnTo>
                <a:lnTo>
                  <a:pt x="102" y="232"/>
                </a:lnTo>
                <a:lnTo>
                  <a:pt x="124" y="234"/>
                </a:lnTo>
                <a:lnTo>
                  <a:pt x="148" y="230"/>
                </a:lnTo>
                <a:lnTo>
                  <a:pt x="158" y="226"/>
                </a:lnTo>
                <a:lnTo>
                  <a:pt x="170" y="222"/>
                </a:lnTo>
                <a:lnTo>
                  <a:pt x="170" y="222"/>
                </a:lnTo>
                <a:lnTo>
                  <a:pt x="180" y="216"/>
                </a:lnTo>
                <a:lnTo>
                  <a:pt x="190" y="208"/>
                </a:lnTo>
                <a:lnTo>
                  <a:pt x="206" y="192"/>
                </a:lnTo>
                <a:lnTo>
                  <a:pt x="218" y="174"/>
                </a:lnTo>
                <a:lnTo>
                  <a:pt x="228" y="154"/>
                </a:lnTo>
                <a:lnTo>
                  <a:pt x="232" y="132"/>
                </a:lnTo>
                <a:lnTo>
                  <a:pt x="234" y="108"/>
                </a:lnTo>
                <a:lnTo>
                  <a:pt x="230" y="86"/>
                </a:lnTo>
                <a:lnTo>
                  <a:pt x="226" y="76"/>
                </a:lnTo>
                <a:lnTo>
                  <a:pt x="222" y="64"/>
                </a:lnTo>
                <a:lnTo>
                  <a:pt x="222" y="64"/>
                </a:lnTo>
                <a:lnTo>
                  <a:pt x="216" y="54"/>
                </a:lnTo>
                <a:lnTo>
                  <a:pt x="208" y="44"/>
                </a:lnTo>
                <a:lnTo>
                  <a:pt x="192" y="28"/>
                </a:lnTo>
                <a:lnTo>
                  <a:pt x="174" y="14"/>
                </a:lnTo>
                <a:lnTo>
                  <a:pt x="154" y="6"/>
                </a:lnTo>
                <a:lnTo>
                  <a:pt x="132" y="0"/>
                </a:lnTo>
                <a:lnTo>
                  <a:pt x="110" y="0"/>
                </a:lnTo>
                <a:lnTo>
                  <a:pt x="86" y="4"/>
                </a:lnTo>
                <a:lnTo>
                  <a:pt x="76" y="8"/>
                </a:lnTo>
                <a:lnTo>
                  <a:pt x="64"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5" name="Group 24"/>
          <p:cNvGrpSpPr/>
          <p:nvPr/>
        </p:nvGrpSpPr>
        <p:grpSpPr>
          <a:xfrm>
            <a:off x="4821000" y="3429147"/>
            <a:ext cx="371475" cy="371590"/>
            <a:chOff x="7092280" y="2770387"/>
            <a:chExt cx="371475" cy="371590"/>
          </a:xfrm>
        </p:grpSpPr>
        <p:sp>
          <p:nvSpPr>
            <p:cNvPr id="199" name="Freeform 24"/>
            <p:cNvSpPr>
              <a:spLocks/>
            </p:cNvSpPr>
            <p:nvPr/>
          </p:nvSpPr>
          <p:spPr bwMode="auto">
            <a:xfrm>
              <a:off x="7092280" y="2770387"/>
              <a:ext cx="371475" cy="371590"/>
            </a:xfrm>
            <a:custGeom>
              <a:avLst/>
              <a:gdLst>
                <a:gd name="T0" fmla="*/ 174 w 234"/>
                <a:gd name="T1" fmla="*/ 16 h 234"/>
                <a:gd name="T2" fmla="*/ 174 w 234"/>
                <a:gd name="T3" fmla="*/ 16 h 234"/>
                <a:gd name="T4" fmla="*/ 164 w 234"/>
                <a:gd name="T5" fmla="*/ 10 h 234"/>
                <a:gd name="T6" fmla="*/ 152 w 234"/>
                <a:gd name="T7" fmla="*/ 6 h 234"/>
                <a:gd name="T8" fmla="*/ 130 w 234"/>
                <a:gd name="T9" fmla="*/ 0 h 234"/>
                <a:gd name="T10" fmla="*/ 108 w 234"/>
                <a:gd name="T11" fmla="*/ 0 h 234"/>
                <a:gd name="T12" fmla="*/ 86 w 234"/>
                <a:gd name="T13" fmla="*/ 4 h 234"/>
                <a:gd name="T14" fmla="*/ 64 w 234"/>
                <a:gd name="T15" fmla="*/ 12 h 234"/>
                <a:gd name="T16" fmla="*/ 46 w 234"/>
                <a:gd name="T17" fmla="*/ 24 h 234"/>
                <a:gd name="T18" fmla="*/ 28 w 234"/>
                <a:gd name="T19" fmla="*/ 40 h 234"/>
                <a:gd name="T20" fmla="*/ 22 w 234"/>
                <a:gd name="T21" fmla="*/ 50 h 234"/>
                <a:gd name="T22" fmla="*/ 16 w 234"/>
                <a:gd name="T23" fmla="*/ 60 h 234"/>
                <a:gd name="T24" fmla="*/ 16 w 234"/>
                <a:gd name="T25" fmla="*/ 60 h 234"/>
                <a:gd name="T26" fmla="*/ 10 w 234"/>
                <a:gd name="T27" fmla="*/ 70 h 234"/>
                <a:gd name="T28" fmla="*/ 6 w 234"/>
                <a:gd name="T29" fmla="*/ 82 h 234"/>
                <a:gd name="T30" fmla="*/ 0 w 234"/>
                <a:gd name="T31" fmla="*/ 104 h 234"/>
                <a:gd name="T32" fmla="*/ 0 w 234"/>
                <a:gd name="T33" fmla="*/ 126 h 234"/>
                <a:gd name="T34" fmla="*/ 4 w 234"/>
                <a:gd name="T35" fmla="*/ 148 h 234"/>
                <a:gd name="T36" fmla="*/ 12 w 234"/>
                <a:gd name="T37" fmla="*/ 170 h 234"/>
                <a:gd name="T38" fmla="*/ 24 w 234"/>
                <a:gd name="T39" fmla="*/ 188 h 234"/>
                <a:gd name="T40" fmla="*/ 40 w 234"/>
                <a:gd name="T41" fmla="*/ 204 h 234"/>
                <a:gd name="T42" fmla="*/ 50 w 234"/>
                <a:gd name="T43" fmla="*/ 212 h 234"/>
                <a:gd name="T44" fmla="*/ 60 w 234"/>
                <a:gd name="T45" fmla="*/ 218 h 234"/>
                <a:gd name="T46" fmla="*/ 60 w 234"/>
                <a:gd name="T47" fmla="*/ 218 h 234"/>
                <a:gd name="T48" fmla="*/ 70 w 234"/>
                <a:gd name="T49" fmla="*/ 224 h 234"/>
                <a:gd name="T50" fmla="*/ 82 w 234"/>
                <a:gd name="T51" fmla="*/ 228 h 234"/>
                <a:gd name="T52" fmla="*/ 104 w 234"/>
                <a:gd name="T53" fmla="*/ 232 h 234"/>
                <a:gd name="T54" fmla="*/ 126 w 234"/>
                <a:gd name="T55" fmla="*/ 234 h 234"/>
                <a:gd name="T56" fmla="*/ 148 w 234"/>
                <a:gd name="T57" fmla="*/ 230 h 234"/>
                <a:gd name="T58" fmla="*/ 170 w 234"/>
                <a:gd name="T59" fmla="*/ 222 h 234"/>
                <a:gd name="T60" fmla="*/ 188 w 234"/>
                <a:gd name="T61" fmla="*/ 210 h 234"/>
                <a:gd name="T62" fmla="*/ 206 w 234"/>
                <a:gd name="T63" fmla="*/ 194 h 234"/>
                <a:gd name="T64" fmla="*/ 212 w 234"/>
                <a:gd name="T65" fmla="*/ 184 h 234"/>
                <a:gd name="T66" fmla="*/ 218 w 234"/>
                <a:gd name="T67" fmla="*/ 174 h 234"/>
                <a:gd name="T68" fmla="*/ 218 w 234"/>
                <a:gd name="T69" fmla="*/ 174 h 234"/>
                <a:gd name="T70" fmla="*/ 224 w 234"/>
                <a:gd name="T71" fmla="*/ 164 h 234"/>
                <a:gd name="T72" fmla="*/ 228 w 234"/>
                <a:gd name="T73" fmla="*/ 152 h 234"/>
                <a:gd name="T74" fmla="*/ 232 w 234"/>
                <a:gd name="T75" fmla="*/ 130 h 234"/>
                <a:gd name="T76" fmla="*/ 234 w 234"/>
                <a:gd name="T77" fmla="*/ 108 h 234"/>
                <a:gd name="T78" fmla="*/ 230 w 234"/>
                <a:gd name="T79" fmla="*/ 86 h 234"/>
                <a:gd name="T80" fmla="*/ 222 w 234"/>
                <a:gd name="T81" fmla="*/ 64 h 234"/>
                <a:gd name="T82" fmla="*/ 210 w 234"/>
                <a:gd name="T83" fmla="*/ 46 h 234"/>
                <a:gd name="T84" fmla="*/ 194 w 234"/>
                <a:gd name="T85" fmla="*/ 28 h 234"/>
                <a:gd name="T86" fmla="*/ 184 w 234"/>
                <a:gd name="T87" fmla="*/ 22 h 234"/>
                <a:gd name="T88" fmla="*/ 174 w 234"/>
                <a:gd name="T89" fmla="*/ 1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4" h="234">
                  <a:moveTo>
                    <a:pt x="174" y="16"/>
                  </a:moveTo>
                  <a:lnTo>
                    <a:pt x="174" y="16"/>
                  </a:lnTo>
                  <a:lnTo>
                    <a:pt x="164" y="10"/>
                  </a:lnTo>
                  <a:lnTo>
                    <a:pt x="152" y="6"/>
                  </a:lnTo>
                  <a:lnTo>
                    <a:pt x="130" y="0"/>
                  </a:lnTo>
                  <a:lnTo>
                    <a:pt x="108" y="0"/>
                  </a:lnTo>
                  <a:lnTo>
                    <a:pt x="86" y="4"/>
                  </a:lnTo>
                  <a:lnTo>
                    <a:pt x="64" y="12"/>
                  </a:lnTo>
                  <a:lnTo>
                    <a:pt x="46" y="24"/>
                  </a:lnTo>
                  <a:lnTo>
                    <a:pt x="28" y="40"/>
                  </a:lnTo>
                  <a:lnTo>
                    <a:pt x="22" y="50"/>
                  </a:lnTo>
                  <a:lnTo>
                    <a:pt x="16" y="60"/>
                  </a:lnTo>
                  <a:lnTo>
                    <a:pt x="16" y="60"/>
                  </a:lnTo>
                  <a:lnTo>
                    <a:pt x="10" y="70"/>
                  </a:lnTo>
                  <a:lnTo>
                    <a:pt x="6" y="82"/>
                  </a:lnTo>
                  <a:lnTo>
                    <a:pt x="0" y="104"/>
                  </a:lnTo>
                  <a:lnTo>
                    <a:pt x="0" y="126"/>
                  </a:lnTo>
                  <a:lnTo>
                    <a:pt x="4" y="148"/>
                  </a:lnTo>
                  <a:lnTo>
                    <a:pt x="12" y="170"/>
                  </a:lnTo>
                  <a:lnTo>
                    <a:pt x="24" y="188"/>
                  </a:lnTo>
                  <a:lnTo>
                    <a:pt x="40" y="204"/>
                  </a:lnTo>
                  <a:lnTo>
                    <a:pt x="50" y="212"/>
                  </a:lnTo>
                  <a:lnTo>
                    <a:pt x="60" y="218"/>
                  </a:lnTo>
                  <a:lnTo>
                    <a:pt x="60" y="218"/>
                  </a:lnTo>
                  <a:lnTo>
                    <a:pt x="70" y="224"/>
                  </a:lnTo>
                  <a:lnTo>
                    <a:pt x="82" y="228"/>
                  </a:lnTo>
                  <a:lnTo>
                    <a:pt x="104" y="232"/>
                  </a:lnTo>
                  <a:lnTo>
                    <a:pt x="126" y="234"/>
                  </a:lnTo>
                  <a:lnTo>
                    <a:pt x="148" y="230"/>
                  </a:lnTo>
                  <a:lnTo>
                    <a:pt x="170" y="222"/>
                  </a:lnTo>
                  <a:lnTo>
                    <a:pt x="188" y="210"/>
                  </a:lnTo>
                  <a:lnTo>
                    <a:pt x="206" y="194"/>
                  </a:lnTo>
                  <a:lnTo>
                    <a:pt x="212" y="184"/>
                  </a:lnTo>
                  <a:lnTo>
                    <a:pt x="218" y="174"/>
                  </a:lnTo>
                  <a:lnTo>
                    <a:pt x="218" y="174"/>
                  </a:lnTo>
                  <a:lnTo>
                    <a:pt x="224" y="164"/>
                  </a:lnTo>
                  <a:lnTo>
                    <a:pt x="228" y="152"/>
                  </a:lnTo>
                  <a:lnTo>
                    <a:pt x="232" y="130"/>
                  </a:lnTo>
                  <a:lnTo>
                    <a:pt x="234" y="108"/>
                  </a:lnTo>
                  <a:lnTo>
                    <a:pt x="230" y="86"/>
                  </a:lnTo>
                  <a:lnTo>
                    <a:pt x="222" y="64"/>
                  </a:lnTo>
                  <a:lnTo>
                    <a:pt x="210" y="46"/>
                  </a:lnTo>
                  <a:lnTo>
                    <a:pt x="194" y="28"/>
                  </a:lnTo>
                  <a:lnTo>
                    <a:pt x="184" y="22"/>
                  </a:lnTo>
                  <a:lnTo>
                    <a:pt x="174" y="16"/>
                  </a:lnTo>
                  <a:close/>
                </a:path>
              </a:pathLst>
            </a:custGeom>
            <a:solidFill>
              <a:srgbClr val="FFB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0" name="Freeform 26"/>
            <p:cNvSpPr>
              <a:spLocks/>
            </p:cNvSpPr>
            <p:nvPr/>
          </p:nvSpPr>
          <p:spPr bwMode="auto">
            <a:xfrm>
              <a:off x="7168479" y="2842926"/>
              <a:ext cx="219075" cy="241375"/>
            </a:xfrm>
            <a:custGeom>
              <a:avLst/>
              <a:gdLst>
                <a:gd name="T0" fmla="*/ 0 w 138"/>
                <a:gd name="T1" fmla="*/ 116 h 152"/>
                <a:gd name="T2" fmla="*/ 4 w 138"/>
                <a:gd name="T3" fmla="*/ 106 h 152"/>
                <a:gd name="T4" fmla="*/ 4 w 138"/>
                <a:gd name="T5" fmla="*/ 106 h 152"/>
                <a:gd name="T6" fmla="*/ 18 w 138"/>
                <a:gd name="T7" fmla="*/ 104 h 152"/>
                <a:gd name="T8" fmla="*/ 30 w 138"/>
                <a:gd name="T9" fmla="*/ 98 h 152"/>
                <a:gd name="T10" fmla="*/ 38 w 138"/>
                <a:gd name="T11" fmla="*/ 90 h 152"/>
                <a:gd name="T12" fmla="*/ 44 w 138"/>
                <a:gd name="T13" fmla="*/ 80 h 152"/>
                <a:gd name="T14" fmla="*/ 44 w 138"/>
                <a:gd name="T15" fmla="*/ 80 h 152"/>
                <a:gd name="T16" fmla="*/ 48 w 138"/>
                <a:gd name="T17" fmla="*/ 64 h 152"/>
                <a:gd name="T18" fmla="*/ 26 w 138"/>
                <a:gd name="T19" fmla="*/ 56 h 152"/>
                <a:gd name="T20" fmla="*/ 32 w 138"/>
                <a:gd name="T21" fmla="*/ 44 h 152"/>
                <a:gd name="T22" fmla="*/ 52 w 138"/>
                <a:gd name="T23" fmla="*/ 52 h 152"/>
                <a:gd name="T24" fmla="*/ 52 w 138"/>
                <a:gd name="T25" fmla="*/ 52 h 152"/>
                <a:gd name="T26" fmla="*/ 54 w 138"/>
                <a:gd name="T27" fmla="*/ 40 h 152"/>
                <a:gd name="T28" fmla="*/ 58 w 138"/>
                <a:gd name="T29" fmla="*/ 28 h 152"/>
                <a:gd name="T30" fmla="*/ 58 w 138"/>
                <a:gd name="T31" fmla="*/ 28 h 152"/>
                <a:gd name="T32" fmla="*/ 62 w 138"/>
                <a:gd name="T33" fmla="*/ 20 h 152"/>
                <a:gd name="T34" fmla="*/ 68 w 138"/>
                <a:gd name="T35" fmla="*/ 12 h 152"/>
                <a:gd name="T36" fmla="*/ 74 w 138"/>
                <a:gd name="T37" fmla="*/ 8 h 152"/>
                <a:gd name="T38" fmla="*/ 82 w 138"/>
                <a:gd name="T39" fmla="*/ 4 h 152"/>
                <a:gd name="T40" fmla="*/ 90 w 138"/>
                <a:gd name="T41" fmla="*/ 2 h 152"/>
                <a:gd name="T42" fmla="*/ 98 w 138"/>
                <a:gd name="T43" fmla="*/ 0 h 152"/>
                <a:gd name="T44" fmla="*/ 108 w 138"/>
                <a:gd name="T45" fmla="*/ 2 h 152"/>
                <a:gd name="T46" fmla="*/ 116 w 138"/>
                <a:gd name="T47" fmla="*/ 4 h 152"/>
                <a:gd name="T48" fmla="*/ 116 w 138"/>
                <a:gd name="T49" fmla="*/ 4 h 152"/>
                <a:gd name="T50" fmla="*/ 130 w 138"/>
                <a:gd name="T51" fmla="*/ 12 h 152"/>
                <a:gd name="T52" fmla="*/ 138 w 138"/>
                <a:gd name="T53" fmla="*/ 18 h 152"/>
                <a:gd name="T54" fmla="*/ 130 w 138"/>
                <a:gd name="T55" fmla="*/ 30 h 152"/>
                <a:gd name="T56" fmla="*/ 130 w 138"/>
                <a:gd name="T57" fmla="*/ 30 h 152"/>
                <a:gd name="T58" fmla="*/ 122 w 138"/>
                <a:gd name="T59" fmla="*/ 24 h 152"/>
                <a:gd name="T60" fmla="*/ 110 w 138"/>
                <a:gd name="T61" fmla="*/ 18 h 152"/>
                <a:gd name="T62" fmla="*/ 110 w 138"/>
                <a:gd name="T63" fmla="*/ 18 h 152"/>
                <a:gd name="T64" fmla="*/ 104 w 138"/>
                <a:gd name="T65" fmla="*/ 18 h 152"/>
                <a:gd name="T66" fmla="*/ 98 w 138"/>
                <a:gd name="T67" fmla="*/ 16 h 152"/>
                <a:gd name="T68" fmla="*/ 94 w 138"/>
                <a:gd name="T69" fmla="*/ 18 h 152"/>
                <a:gd name="T70" fmla="*/ 90 w 138"/>
                <a:gd name="T71" fmla="*/ 20 h 152"/>
                <a:gd name="T72" fmla="*/ 82 w 138"/>
                <a:gd name="T73" fmla="*/ 26 h 152"/>
                <a:gd name="T74" fmla="*/ 76 w 138"/>
                <a:gd name="T75" fmla="*/ 36 h 152"/>
                <a:gd name="T76" fmla="*/ 76 w 138"/>
                <a:gd name="T77" fmla="*/ 36 h 152"/>
                <a:gd name="T78" fmla="*/ 72 w 138"/>
                <a:gd name="T79" fmla="*/ 48 h 152"/>
                <a:gd name="T80" fmla="*/ 70 w 138"/>
                <a:gd name="T81" fmla="*/ 58 h 152"/>
                <a:gd name="T82" fmla="*/ 102 w 138"/>
                <a:gd name="T83" fmla="*/ 70 h 152"/>
                <a:gd name="T84" fmla="*/ 98 w 138"/>
                <a:gd name="T85" fmla="*/ 84 h 152"/>
                <a:gd name="T86" fmla="*/ 66 w 138"/>
                <a:gd name="T87" fmla="*/ 72 h 152"/>
                <a:gd name="T88" fmla="*/ 66 w 138"/>
                <a:gd name="T89" fmla="*/ 72 h 152"/>
                <a:gd name="T90" fmla="*/ 62 w 138"/>
                <a:gd name="T91" fmla="*/ 84 h 152"/>
                <a:gd name="T92" fmla="*/ 58 w 138"/>
                <a:gd name="T93" fmla="*/ 94 h 152"/>
                <a:gd name="T94" fmla="*/ 58 w 138"/>
                <a:gd name="T95" fmla="*/ 94 h 152"/>
                <a:gd name="T96" fmla="*/ 52 w 138"/>
                <a:gd name="T97" fmla="*/ 100 h 152"/>
                <a:gd name="T98" fmla="*/ 46 w 138"/>
                <a:gd name="T99" fmla="*/ 104 h 152"/>
                <a:gd name="T100" fmla="*/ 34 w 138"/>
                <a:gd name="T101" fmla="*/ 112 h 152"/>
                <a:gd name="T102" fmla="*/ 32 w 138"/>
                <a:gd name="T103" fmla="*/ 112 h 152"/>
                <a:gd name="T104" fmla="*/ 100 w 138"/>
                <a:gd name="T105" fmla="*/ 138 h 152"/>
                <a:gd name="T106" fmla="*/ 94 w 138"/>
                <a:gd name="T107" fmla="*/ 152 h 152"/>
                <a:gd name="T108" fmla="*/ 0 w 138"/>
                <a:gd name="T109" fmla="*/ 11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 h="152">
                  <a:moveTo>
                    <a:pt x="0" y="116"/>
                  </a:moveTo>
                  <a:lnTo>
                    <a:pt x="4" y="106"/>
                  </a:lnTo>
                  <a:lnTo>
                    <a:pt x="4" y="106"/>
                  </a:lnTo>
                  <a:lnTo>
                    <a:pt x="18" y="104"/>
                  </a:lnTo>
                  <a:lnTo>
                    <a:pt x="30" y="98"/>
                  </a:lnTo>
                  <a:lnTo>
                    <a:pt x="38" y="90"/>
                  </a:lnTo>
                  <a:lnTo>
                    <a:pt x="44" y="80"/>
                  </a:lnTo>
                  <a:lnTo>
                    <a:pt x="44" y="80"/>
                  </a:lnTo>
                  <a:lnTo>
                    <a:pt x="48" y="64"/>
                  </a:lnTo>
                  <a:lnTo>
                    <a:pt x="26" y="56"/>
                  </a:lnTo>
                  <a:lnTo>
                    <a:pt x="32" y="44"/>
                  </a:lnTo>
                  <a:lnTo>
                    <a:pt x="52" y="52"/>
                  </a:lnTo>
                  <a:lnTo>
                    <a:pt x="52" y="52"/>
                  </a:lnTo>
                  <a:lnTo>
                    <a:pt x="54" y="40"/>
                  </a:lnTo>
                  <a:lnTo>
                    <a:pt x="58" y="28"/>
                  </a:lnTo>
                  <a:lnTo>
                    <a:pt x="58" y="28"/>
                  </a:lnTo>
                  <a:lnTo>
                    <a:pt x="62" y="20"/>
                  </a:lnTo>
                  <a:lnTo>
                    <a:pt x="68" y="12"/>
                  </a:lnTo>
                  <a:lnTo>
                    <a:pt x="74" y="8"/>
                  </a:lnTo>
                  <a:lnTo>
                    <a:pt x="82" y="4"/>
                  </a:lnTo>
                  <a:lnTo>
                    <a:pt x="90" y="2"/>
                  </a:lnTo>
                  <a:lnTo>
                    <a:pt x="98" y="0"/>
                  </a:lnTo>
                  <a:lnTo>
                    <a:pt x="108" y="2"/>
                  </a:lnTo>
                  <a:lnTo>
                    <a:pt x="116" y="4"/>
                  </a:lnTo>
                  <a:lnTo>
                    <a:pt x="116" y="4"/>
                  </a:lnTo>
                  <a:lnTo>
                    <a:pt x="130" y="12"/>
                  </a:lnTo>
                  <a:lnTo>
                    <a:pt x="138" y="18"/>
                  </a:lnTo>
                  <a:lnTo>
                    <a:pt x="130" y="30"/>
                  </a:lnTo>
                  <a:lnTo>
                    <a:pt x="130" y="30"/>
                  </a:lnTo>
                  <a:lnTo>
                    <a:pt x="122" y="24"/>
                  </a:lnTo>
                  <a:lnTo>
                    <a:pt x="110" y="18"/>
                  </a:lnTo>
                  <a:lnTo>
                    <a:pt x="110" y="18"/>
                  </a:lnTo>
                  <a:lnTo>
                    <a:pt x="104" y="18"/>
                  </a:lnTo>
                  <a:lnTo>
                    <a:pt x="98" y="16"/>
                  </a:lnTo>
                  <a:lnTo>
                    <a:pt x="94" y="18"/>
                  </a:lnTo>
                  <a:lnTo>
                    <a:pt x="90" y="20"/>
                  </a:lnTo>
                  <a:lnTo>
                    <a:pt x="82" y="26"/>
                  </a:lnTo>
                  <a:lnTo>
                    <a:pt x="76" y="36"/>
                  </a:lnTo>
                  <a:lnTo>
                    <a:pt x="76" y="36"/>
                  </a:lnTo>
                  <a:lnTo>
                    <a:pt x="72" y="48"/>
                  </a:lnTo>
                  <a:lnTo>
                    <a:pt x="70" y="58"/>
                  </a:lnTo>
                  <a:lnTo>
                    <a:pt x="102" y="70"/>
                  </a:lnTo>
                  <a:lnTo>
                    <a:pt x="98" y="84"/>
                  </a:lnTo>
                  <a:lnTo>
                    <a:pt x="66" y="72"/>
                  </a:lnTo>
                  <a:lnTo>
                    <a:pt x="66" y="72"/>
                  </a:lnTo>
                  <a:lnTo>
                    <a:pt x="62" y="84"/>
                  </a:lnTo>
                  <a:lnTo>
                    <a:pt x="58" y="94"/>
                  </a:lnTo>
                  <a:lnTo>
                    <a:pt x="58" y="94"/>
                  </a:lnTo>
                  <a:lnTo>
                    <a:pt x="52" y="100"/>
                  </a:lnTo>
                  <a:lnTo>
                    <a:pt x="46" y="104"/>
                  </a:lnTo>
                  <a:lnTo>
                    <a:pt x="34" y="112"/>
                  </a:lnTo>
                  <a:lnTo>
                    <a:pt x="32" y="112"/>
                  </a:lnTo>
                  <a:lnTo>
                    <a:pt x="100" y="138"/>
                  </a:lnTo>
                  <a:lnTo>
                    <a:pt x="94" y="152"/>
                  </a:lnTo>
                  <a:lnTo>
                    <a:pt x="0"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7" name="Group 26"/>
          <p:cNvGrpSpPr/>
          <p:nvPr/>
        </p:nvGrpSpPr>
        <p:grpSpPr>
          <a:xfrm>
            <a:off x="3387149" y="2530327"/>
            <a:ext cx="358775" cy="362062"/>
            <a:chOff x="4815954" y="3808630"/>
            <a:chExt cx="358775" cy="362062"/>
          </a:xfrm>
        </p:grpSpPr>
        <p:sp>
          <p:nvSpPr>
            <p:cNvPr id="202" name="Freeform 31"/>
            <p:cNvSpPr>
              <a:spLocks/>
            </p:cNvSpPr>
            <p:nvPr/>
          </p:nvSpPr>
          <p:spPr bwMode="auto">
            <a:xfrm>
              <a:off x="4815954" y="3808630"/>
              <a:ext cx="358775" cy="362062"/>
            </a:xfrm>
            <a:custGeom>
              <a:avLst/>
              <a:gdLst>
                <a:gd name="T0" fmla="*/ 84 w 226"/>
                <a:gd name="T1" fmla="*/ 4 h 228"/>
                <a:gd name="T2" fmla="*/ 84 w 226"/>
                <a:gd name="T3" fmla="*/ 4 h 228"/>
                <a:gd name="T4" fmla="*/ 62 w 226"/>
                <a:gd name="T5" fmla="*/ 12 h 228"/>
                <a:gd name="T6" fmla="*/ 44 w 226"/>
                <a:gd name="T7" fmla="*/ 24 h 228"/>
                <a:gd name="T8" fmla="*/ 28 w 226"/>
                <a:gd name="T9" fmla="*/ 38 h 228"/>
                <a:gd name="T10" fmla="*/ 14 w 226"/>
                <a:gd name="T11" fmla="*/ 56 h 228"/>
                <a:gd name="T12" fmla="*/ 6 w 226"/>
                <a:gd name="T13" fmla="*/ 76 h 228"/>
                <a:gd name="T14" fmla="*/ 0 w 226"/>
                <a:gd name="T15" fmla="*/ 98 h 228"/>
                <a:gd name="T16" fmla="*/ 0 w 226"/>
                <a:gd name="T17" fmla="*/ 120 h 228"/>
                <a:gd name="T18" fmla="*/ 4 w 226"/>
                <a:gd name="T19" fmla="*/ 142 h 228"/>
                <a:gd name="T20" fmla="*/ 4 w 226"/>
                <a:gd name="T21" fmla="*/ 142 h 228"/>
                <a:gd name="T22" fmla="*/ 12 w 226"/>
                <a:gd name="T23" fmla="*/ 164 h 228"/>
                <a:gd name="T24" fmla="*/ 24 w 226"/>
                <a:gd name="T25" fmla="*/ 184 h 228"/>
                <a:gd name="T26" fmla="*/ 38 w 226"/>
                <a:gd name="T27" fmla="*/ 200 h 228"/>
                <a:gd name="T28" fmla="*/ 56 w 226"/>
                <a:gd name="T29" fmla="*/ 212 h 228"/>
                <a:gd name="T30" fmla="*/ 76 w 226"/>
                <a:gd name="T31" fmla="*/ 222 h 228"/>
                <a:gd name="T32" fmla="*/ 96 w 226"/>
                <a:gd name="T33" fmla="*/ 226 h 228"/>
                <a:gd name="T34" fmla="*/ 120 w 226"/>
                <a:gd name="T35" fmla="*/ 228 h 228"/>
                <a:gd name="T36" fmla="*/ 142 w 226"/>
                <a:gd name="T37" fmla="*/ 224 h 228"/>
                <a:gd name="T38" fmla="*/ 142 w 226"/>
                <a:gd name="T39" fmla="*/ 224 h 228"/>
                <a:gd name="T40" fmla="*/ 164 w 226"/>
                <a:gd name="T41" fmla="*/ 216 h 228"/>
                <a:gd name="T42" fmla="*/ 182 w 226"/>
                <a:gd name="T43" fmla="*/ 204 h 228"/>
                <a:gd name="T44" fmla="*/ 198 w 226"/>
                <a:gd name="T45" fmla="*/ 188 h 228"/>
                <a:gd name="T46" fmla="*/ 212 w 226"/>
                <a:gd name="T47" fmla="*/ 172 h 228"/>
                <a:gd name="T48" fmla="*/ 220 w 226"/>
                <a:gd name="T49" fmla="*/ 152 h 228"/>
                <a:gd name="T50" fmla="*/ 226 w 226"/>
                <a:gd name="T51" fmla="*/ 130 h 228"/>
                <a:gd name="T52" fmla="*/ 226 w 226"/>
                <a:gd name="T53" fmla="*/ 108 h 228"/>
                <a:gd name="T54" fmla="*/ 224 w 226"/>
                <a:gd name="T55" fmla="*/ 84 h 228"/>
                <a:gd name="T56" fmla="*/ 224 w 226"/>
                <a:gd name="T57" fmla="*/ 84 h 228"/>
                <a:gd name="T58" fmla="*/ 216 w 226"/>
                <a:gd name="T59" fmla="*/ 64 h 228"/>
                <a:gd name="T60" fmla="*/ 204 w 226"/>
                <a:gd name="T61" fmla="*/ 44 h 228"/>
                <a:gd name="T62" fmla="*/ 188 w 226"/>
                <a:gd name="T63" fmla="*/ 28 h 228"/>
                <a:gd name="T64" fmla="*/ 170 w 226"/>
                <a:gd name="T65" fmla="*/ 16 h 228"/>
                <a:gd name="T66" fmla="*/ 150 w 226"/>
                <a:gd name="T67" fmla="*/ 6 h 228"/>
                <a:gd name="T68" fmla="*/ 130 w 226"/>
                <a:gd name="T69" fmla="*/ 2 h 228"/>
                <a:gd name="T70" fmla="*/ 108 w 226"/>
                <a:gd name="T71" fmla="*/ 0 h 228"/>
                <a:gd name="T72" fmla="*/ 84 w 226"/>
                <a:gd name="T73" fmla="*/ 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 h="228">
                  <a:moveTo>
                    <a:pt x="84" y="4"/>
                  </a:moveTo>
                  <a:lnTo>
                    <a:pt x="84" y="4"/>
                  </a:lnTo>
                  <a:lnTo>
                    <a:pt x="62" y="12"/>
                  </a:lnTo>
                  <a:lnTo>
                    <a:pt x="44" y="24"/>
                  </a:lnTo>
                  <a:lnTo>
                    <a:pt x="28" y="38"/>
                  </a:lnTo>
                  <a:lnTo>
                    <a:pt x="14" y="56"/>
                  </a:lnTo>
                  <a:lnTo>
                    <a:pt x="6" y="76"/>
                  </a:lnTo>
                  <a:lnTo>
                    <a:pt x="0" y="98"/>
                  </a:lnTo>
                  <a:lnTo>
                    <a:pt x="0" y="120"/>
                  </a:lnTo>
                  <a:lnTo>
                    <a:pt x="4" y="142"/>
                  </a:lnTo>
                  <a:lnTo>
                    <a:pt x="4" y="142"/>
                  </a:lnTo>
                  <a:lnTo>
                    <a:pt x="12" y="164"/>
                  </a:lnTo>
                  <a:lnTo>
                    <a:pt x="24" y="184"/>
                  </a:lnTo>
                  <a:lnTo>
                    <a:pt x="38" y="200"/>
                  </a:lnTo>
                  <a:lnTo>
                    <a:pt x="56" y="212"/>
                  </a:lnTo>
                  <a:lnTo>
                    <a:pt x="76" y="222"/>
                  </a:lnTo>
                  <a:lnTo>
                    <a:pt x="96" y="226"/>
                  </a:lnTo>
                  <a:lnTo>
                    <a:pt x="120" y="228"/>
                  </a:lnTo>
                  <a:lnTo>
                    <a:pt x="142" y="224"/>
                  </a:lnTo>
                  <a:lnTo>
                    <a:pt x="142" y="224"/>
                  </a:lnTo>
                  <a:lnTo>
                    <a:pt x="164" y="216"/>
                  </a:lnTo>
                  <a:lnTo>
                    <a:pt x="182" y="204"/>
                  </a:lnTo>
                  <a:lnTo>
                    <a:pt x="198" y="188"/>
                  </a:lnTo>
                  <a:lnTo>
                    <a:pt x="212" y="172"/>
                  </a:lnTo>
                  <a:lnTo>
                    <a:pt x="220" y="152"/>
                  </a:lnTo>
                  <a:lnTo>
                    <a:pt x="226" y="130"/>
                  </a:lnTo>
                  <a:lnTo>
                    <a:pt x="226" y="108"/>
                  </a:lnTo>
                  <a:lnTo>
                    <a:pt x="224" y="84"/>
                  </a:lnTo>
                  <a:lnTo>
                    <a:pt x="224" y="84"/>
                  </a:lnTo>
                  <a:lnTo>
                    <a:pt x="216" y="64"/>
                  </a:lnTo>
                  <a:lnTo>
                    <a:pt x="204" y="44"/>
                  </a:lnTo>
                  <a:lnTo>
                    <a:pt x="188" y="28"/>
                  </a:lnTo>
                  <a:lnTo>
                    <a:pt x="170" y="16"/>
                  </a:lnTo>
                  <a:lnTo>
                    <a:pt x="150" y="6"/>
                  </a:lnTo>
                  <a:lnTo>
                    <a:pt x="130" y="2"/>
                  </a:lnTo>
                  <a:lnTo>
                    <a:pt x="108" y="0"/>
                  </a:lnTo>
                  <a:lnTo>
                    <a:pt x="84" y="4"/>
                  </a:lnTo>
                  <a:close/>
                </a:path>
              </a:pathLst>
            </a:custGeom>
            <a:solidFill>
              <a:srgbClr val="FFD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3" name="Freeform 33"/>
            <p:cNvSpPr>
              <a:spLocks/>
            </p:cNvSpPr>
            <p:nvPr/>
          </p:nvSpPr>
          <p:spPr bwMode="auto">
            <a:xfrm>
              <a:off x="4920729" y="3859446"/>
              <a:ext cx="184150" cy="257255"/>
            </a:xfrm>
            <a:custGeom>
              <a:avLst/>
              <a:gdLst>
                <a:gd name="T0" fmla="*/ 28 w 116"/>
                <a:gd name="T1" fmla="*/ 162 h 162"/>
                <a:gd name="T2" fmla="*/ 24 w 116"/>
                <a:gd name="T3" fmla="*/ 152 h 162"/>
                <a:gd name="T4" fmla="*/ 24 w 116"/>
                <a:gd name="T5" fmla="*/ 152 h 162"/>
                <a:gd name="T6" fmla="*/ 30 w 116"/>
                <a:gd name="T7" fmla="*/ 142 h 162"/>
                <a:gd name="T8" fmla="*/ 36 w 116"/>
                <a:gd name="T9" fmla="*/ 130 h 162"/>
                <a:gd name="T10" fmla="*/ 36 w 116"/>
                <a:gd name="T11" fmla="*/ 120 h 162"/>
                <a:gd name="T12" fmla="*/ 34 w 116"/>
                <a:gd name="T13" fmla="*/ 108 h 162"/>
                <a:gd name="T14" fmla="*/ 34 w 116"/>
                <a:gd name="T15" fmla="*/ 108 h 162"/>
                <a:gd name="T16" fmla="*/ 26 w 116"/>
                <a:gd name="T17" fmla="*/ 94 h 162"/>
                <a:gd name="T18" fmla="*/ 4 w 116"/>
                <a:gd name="T19" fmla="*/ 104 h 162"/>
                <a:gd name="T20" fmla="*/ 0 w 116"/>
                <a:gd name="T21" fmla="*/ 90 h 162"/>
                <a:gd name="T22" fmla="*/ 20 w 116"/>
                <a:gd name="T23" fmla="*/ 82 h 162"/>
                <a:gd name="T24" fmla="*/ 20 w 116"/>
                <a:gd name="T25" fmla="*/ 82 h 162"/>
                <a:gd name="T26" fmla="*/ 14 w 116"/>
                <a:gd name="T27" fmla="*/ 72 h 162"/>
                <a:gd name="T28" fmla="*/ 8 w 116"/>
                <a:gd name="T29" fmla="*/ 62 h 162"/>
                <a:gd name="T30" fmla="*/ 8 w 116"/>
                <a:gd name="T31" fmla="*/ 62 h 162"/>
                <a:gd name="T32" fmla="*/ 4 w 116"/>
                <a:gd name="T33" fmla="*/ 54 h 162"/>
                <a:gd name="T34" fmla="*/ 4 w 116"/>
                <a:gd name="T35" fmla="*/ 44 h 162"/>
                <a:gd name="T36" fmla="*/ 4 w 116"/>
                <a:gd name="T37" fmla="*/ 36 h 162"/>
                <a:gd name="T38" fmla="*/ 8 w 116"/>
                <a:gd name="T39" fmla="*/ 28 h 162"/>
                <a:gd name="T40" fmla="*/ 12 w 116"/>
                <a:gd name="T41" fmla="*/ 22 h 162"/>
                <a:gd name="T42" fmla="*/ 18 w 116"/>
                <a:gd name="T43" fmla="*/ 16 h 162"/>
                <a:gd name="T44" fmla="*/ 24 w 116"/>
                <a:gd name="T45" fmla="*/ 10 h 162"/>
                <a:gd name="T46" fmla="*/ 32 w 116"/>
                <a:gd name="T47" fmla="*/ 6 h 162"/>
                <a:gd name="T48" fmla="*/ 32 w 116"/>
                <a:gd name="T49" fmla="*/ 6 h 162"/>
                <a:gd name="T50" fmla="*/ 48 w 116"/>
                <a:gd name="T51" fmla="*/ 2 h 162"/>
                <a:gd name="T52" fmla="*/ 58 w 116"/>
                <a:gd name="T53" fmla="*/ 0 h 162"/>
                <a:gd name="T54" fmla="*/ 60 w 116"/>
                <a:gd name="T55" fmla="*/ 16 h 162"/>
                <a:gd name="T56" fmla="*/ 60 w 116"/>
                <a:gd name="T57" fmla="*/ 16 h 162"/>
                <a:gd name="T58" fmla="*/ 50 w 116"/>
                <a:gd name="T59" fmla="*/ 16 h 162"/>
                <a:gd name="T60" fmla="*/ 38 w 116"/>
                <a:gd name="T61" fmla="*/ 20 h 162"/>
                <a:gd name="T62" fmla="*/ 38 w 116"/>
                <a:gd name="T63" fmla="*/ 20 h 162"/>
                <a:gd name="T64" fmla="*/ 28 w 116"/>
                <a:gd name="T65" fmla="*/ 26 h 162"/>
                <a:gd name="T66" fmla="*/ 26 w 116"/>
                <a:gd name="T67" fmla="*/ 30 h 162"/>
                <a:gd name="T68" fmla="*/ 24 w 116"/>
                <a:gd name="T69" fmla="*/ 34 h 162"/>
                <a:gd name="T70" fmla="*/ 22 w 116"/>
                <a:gd name="T71" fmla="*/ 44 h 162"/>
                <a:gd name="T72" fmla="*/ 26 w 116"/>
                <a:gd name="T73" fmla="*/ 54 h 162"/>
                <a:gd name="T74" fmla="*/ 26 w 116"/>
                <a:gd name="T75" fmla="*/ 54 h 162"/>
                <a:gd name="T76" fmla="*/ 32 w 116"/>
                <a:gd name="T77" fmla="*/ 66 h 162"/>
                <a:gd name="T78" fmla="*/ 36 w 116"/>
                <a:gd name="T79" fmla="*/ 74 h 162"/>
                <a:gd name="T80" fmla="*/ 68 w 116"/>
                <a:gd name="T81" fmla="*/ 62 h 162"/>
                <a:gd name="T82" fmla="*/ 74 w 116"/>
                <a:gd name="T83" fmla="*/ 74 h 162"/>
                <a:gd name="T84" fmla="*/ 44 w 116"/>
                <a:gd name="T85" fmla="*/ 86 h 162"/>
                <a:gd name="T86" fmla="*/ 44 w 116"/>
                <a:gd name="T87" fmla="*/ 86 h 162"/>
                <a:gd name="T88" fmla="*/ 50 w 116"/>
                <a:gd name="T89" fmla="*/ 98 h 162"/>
                <a:gd name="T90" fmla="*/ 52 w 116"/>
                <a:gd name="T91" fmla="*/ 110 h 162"/>
                <a:gd name="T92" fmla="*/ 52 w 116"/>
                <a:gd name="T93" fmla="*/ 110 h 162"/>
                <a:gd name="T94" fmla="*/ 52 w 116"/>
                <a:gd name="T95" fmla="*/ 116 h 162"/>
                <a:gd name="T96" fmla="*/ 52 w 116"/>
                <a:gd name="T97" fmla="*/ 124 h 162"/>
                <a:gd name="T98" fmla="*/ 46 w 116"/>
                <a:gd name="T99" fmla="*/ 138 h 162"/>
                <a:gd name="T100" fmla="*/ 46 w 116"/>
                <a:gd name="T101" fmla="*/ 138 h 162"/>
                <a:gd name="T102" fmla="*/ 110 w 116"/>
                <a:gd name="T103" fmla="*/ 110 h 162"/>
                <a:gd name="T104" fmla="*/ 116 w 116"/>
                <a:gd name="T105" fmla="*/ 126 h 162"/>
                <a:gd name="T106" fmla="*/ 28 w 116"/>
                <a:gd name="T10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62">
                  <a:moveTo>
                    <a:pt x="28" y="162"/>
                  </a:moveTo>
                  <a:lnTo>
                    <a:pt x="24" y="152"/>
                  </a:lnTo>
                  <a:lnTo>
                    <a:pt x="24" y="152"/>
                  </a:lnTo>
                  <a:lnTo>
                    <a:pt x="30" y="142"/>
                  </a:lnTo>
                  <a:lnTo>
                    <a:pt x="36" y="130"/>
                  </a:lnTo>
                  <a:lnTo>
                    <a:pt x="36" y="120"/>
                  </a:lnTo>
                  <a:lnTo>
                    <a:pt x="34" y="108"/>
                  </a:lnTo>
                  <a:lnTo>
                    <a:pt x="34" y="108"/>
                  </a:lnTo>
                  <a:lnTo>
                    <a:pt x="26" y="94"/>
                  </a:lnTo>
                  <a:lnTo>
                    <a:pt x="4" y="104"/>
                  </a:lnTo>
                  <a:lnTo>
                    <a:pt x="0" y="90"/>
                  </a:lnTo>
                  <a:lnTo>
                    <a:pt x="20" y="82"/>
                  </a:lnTo>
                  <a:lnTo>
                    <a:pt x="20" y="82"/>
                  </a:lnTo>
                  <a:lnTo>
                    <a:pt x="14" y="72"/>
                  </a:lnTo>
                  <a:lnTo>
                    <a:pt x="8" y="62"/>
                  </a:lnTo>
                  <a:lnTo>
                    <a:pt x="8" y="62"/>
                  </a:lnTo>
                  <a:lnTo>
                    <a:pt x="4" y="54"/>
                  </a:lnTo>
                  <a:lnTo>
                    <a:pt x="4" y="44"/>
                  </a:lnTo>
                  <a:lnTo>
                    <a:pt x="4" y="36"/>
                  </a:lnTo>
                  <a:lnTo>
                    <a:pt x="8" y="28"/>
                  </a:lnTo>
                  <a:lnTo>
                    <a:pt x="12" y="22"/>
                  </a:lnTo>
                  <a:lnTo>
                    <a:pt x="18" y="16"/>
                  </a:lnTo>
                  <a:lnTo>
                    <a:pt x="24" y="10"/>
                  </a:lnTo>
                  <a:lnTo>
                    <a:pt x="32" y="6"/>
                  </a:lnTo>
                  <a:lnTo>
                    <a:pt x="32" y="6"/>
                  </a:lnTo>
                  <a:lnTo>
                    <a:pt x="48" y="2"/>
                  </a:lnTo>
                  <a:lnTo>
                    <a:pt x="58" y="0"/>
                  </a:lnTo>
                  <a:lnTo>
                    <a:pt x="60" y="16"/>
                  </a:lnTo>
                  <a:lnTo>
                    <a:pt x="60" y="16"/>
                  </a:lnTo>
                  <a:lnTo>
                    <a:pt x="50" y="16"/>
                  </a:lnTo>
                  <a:lnTo>
                    <a:pt x="38" y="20"/>
                  </a:lnTo>
                  <a:lnTo>
                    <a:pt x="38" y="20"/>
                  </a:lnTo>
                  <a:lnTo>
                    <a:pt x="28" y="26"/>
                  </a:lnTo>
                  <a:lnTo>
                    <a:pt x="26" y="30"/>
                  </a:lnTo>
                  <a:lnTo>
                    <a:pt x="24" y="34"/>
                  </a:lnTo>
                  <a:lnTo>
                    <a:pt x="22" y="44"/>
                  </a:lnTo>
                  <a:lnTo>
                    <a:pt x="26" y="54"/>
                  </a:lnTo>
                  <a:lnTo>
                    <a:pt x="26" y="54"/>
                  </a:lnTo>
                  <a:lnTo>
                    <a:pt x="32" y="66"/>
                  </a:lnTo>
                  <a:lnTo>
                    <a:pt x="36" y="74"/>
                  </a:lnTo>
                  <a:lnTo>
                    <a:pt x="68" y="62"/>
                  </a:lnTo>
                  <a:lnTo>
                    <a:pt x="74" y="74"/>
                  </a:lnTo>
                  <a:lnTo>
                    <a:pt x="44" y="86"/>
                  </a:lnTo>
                  <a:lnTo>
                    <a:pt x="44" y="86"/>
                  </a:lnTo>
                  <a:lnTo>
                    <a:pt x="50" y="98"/>
                  </a:lnTo>
                  <a:lnTo>
                    <a:pt x="52" y="110"/>
                  </a:lnTo>
                  <a:lnTo>
                    <a:pt x="52" y="110"/>
                  </a:lnTo>
                  <a:lnTo>
                    <a:pt x="52" y="116"/>
                  </a:lnTo>
                  <a:lnTo>
                    <a:pt x="52" y="124"/>
                  </a:lnTo>
                  <a:lnTo>
                    <a:pt x="46" y="138"/>
                  </a:lnTo>
                  <a:lnTo>
                    <a:pt x="46" y="138"/>
                  </a:lnTo>
                  <a:lnTo>
                    <a:pt x="110" y="110"/>
                  </a:lnTo>
                  <a:lnTo>
                    <a:pt x="116" y="126"/>
                  </a:lnTo>
                  <a:lnTo>
                    <a:pt x="2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4" name="Freeform 38"/>
          <p:cNvSpPr>
            <a:spLocks/>
          </p:cNvSpPr>
          <p:nvPr/>
        </p:nvSpPr>
        <p:spPr bwMode="auto">
          <a:xfrm>
            <a:off x="4164744" y="4097999"/>
            <a:ext cx="1553893" cy="792773"/>
          </a:xfrm>
          <a:custGeom>
            <a:avLst/>
            <a:gdLst>
              <a:gd name="T0" fmla="*/ 458 w 916"/>
              <a:gd name="T1" fmla="*/ 456 h 456"/>
              <a:gd name="T2" fmla="*/ 458 w 916"/>
              <a:gd name="T3" fmla="*/ 456 h 456"/>
              <a:gd name="T4" fmla="*/ 504 w 916"/>
              <a:gd name="T5" fmla="*/ 454 h 456"/>
              <a:gd name="T6" fmla="*/ 550 w 916"/>
              <a:gd name="T7" fmla="*/ 446 h 456"/>
              <a:gd name="T8" fmla="*/ 594 w 916"/>
              <a:gd name="T9" fmla="*/ 436 h 456"/>
              <a:gd name="T10" fmla="*/ 636 w 916"/>
              <a:gd name="T11" fmla="*/ 420 h 456"/>
              <a:gd name="T12" fmla="*/ 676 w 916"/>
              <a:gd name="T13" fmla="*/ 400 h 456"/>
              <a:gd name="T14" fmla="*/ 714 w 916"/>
              <a:gd name="T15" fmla="*/ 378 h 456"/>
              <a:gd name="T16" fmla="*/ 748 w 916"/>
              <a:gd name="T17" fmla="*/ 352 h 456"/>
              <a:gd name="T18" fmla="*/ 780 w 916"/>
              <a:gd name="T19" fmla="*/ 322 h 456"/>
              <a:gd name="T20" fmla="*/ 810 w 916"/>
              <a:gd name="T21" fmla="*/ 290 h 456"/>
              <a:gd name="T22" fmla="*/ 836 w 916"/>
              <a:gd name="T23" fmla="*/ 254 h 456"/>
              <a:gd name="T24" fmla="*/ 860 w 916"/>
              <a:gd name="T25" fmla="*/ 218 h 456"/>
              <a:gd name="T26" fmla="*/ 878 w 916"/>
              <a:gd name="T27" fmla="*/ 178 h 456"/>
              <a:gd name="T28" fmla="*/ 894 w 916"/>
              <a:gd name="T29" fmla="*/ 136 h 456"/>
              <a:gd name="T30" fmla="*/ 906 w 916"/>
              <a:gd name="T31" fmla="*/ 92 h 456"/>
              <a:gd name="T32" fmla="*/ 912 w 916"/>
              <a:gd name="T33" fmla="*/ 48 h 456"/>
              <a:gd name="T34" fmla="*/ 916 w 916"/>
              <a:gd name="T35" fmla="*/ 0 h 456"/>
              <a:gd name="T36" fmla="*/ 0 w 916"/>
              <a:gd name="T37" fmla="*/ 0 h 456"/>
              <a:gd name="T38" fmla="*/ 0 w 916"/>
              <a:gd name="T39" fmla="*/ 0 h 456"/>
              <a:gd name="T40" fmla="*/ 4 w 916"/>
              <a:gd name="T41" fmla="*/ 48 h 456"/>
              <a:gd name="T42" fmla="*/ 10 w 916"/>
              <a:gd name="T43" fmla="*/ 92 h 456"/>
              <a:gd name="T44" fmla="*/ 22 w 916"/>
              <a:gd name="T45" fmla="*/ 136 h 456"/>
              <a:gd name="T46" fmla="*/ 38 w 916"/>
              <a:gd name="T47" fmla="*/ 178 h 456"/>
              <a:gd name="T48" fmla="*/ 56 w 916"/>
              <a:gd name="T49" fmla="*/ 218 h 456"/>
              <a:gd name="T50" fmla="*/ 80 w 916"/>
              <a:gd name="T51" fmla="*/ 254 h 456"/>
              <a:gd name="T52" fmla="*/ 106 w 916"/>
              <a:gd name="T53" fmla="*/ 290 h 456"/>
              <a:gd name="T54" fmla="*/ 136 w 916"/>
              <a:gd name="T55" fmla="*/ 322 h 456"/>
              <a:gd name="T56" fmla="*/ 168 w 916"/>
              <a:gd name="T57" fmla="*/ 352 h 456"/>
              <a:gd name="T58" fmla="*/ 202 w 916"/>
              <a:gd name="T59" fmla="*/ 378 h 456"/>
              <a:gd name="T60" fmla="*/ 240 w 916"/>
              <a:gd name="T61" fmla="*/ 400 h 456"/>
              <a:gd name="T62" fmla="*/ 280 w 916"/>
              <a:gd name="T63" fmla="*/ 420 h 456"/>
              <a:gd name="T64" fmla="*/ 322 w 916"/>
              <a:gd name="T65" fmla="*/ 436 h 456"/>
              <a:gd name="T66" fmla="*/ 366 w 916"/>
              <a:gd name="T67" fmla="*/ 446 h 456"/>
              <a:gd name="T68" fmla="*/ 412 w 916"/>
              <a:gd name="T69" fmla="*/ 454 h 456"/>
              <a:gd name="T70" fmla="*/ 458 w 916"/>
              <a:gd name="T71" fmla="*/ 45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6" h="456">
                <a:moveTo>
                  <a:pt x="458" y="456"/>
                </a:moveTo>
                <a:lnTo>
                  <a:pt x="458" y="456"/>
                </a:lnTo>
                <a:lnTo>
                  <a:pt x="504" y="454"/>
                </a:lnTo>
                <a:lnTo>
                  <a:pt x="550" y="446"/>
                </a:lnTo>
                <a:lnTo>
                  <a:pt x="594" y="436"/>
                </a:lnTo>
                <a:lnTo>
                  <a:pt x="636" y="420"/>
                </a:lnTo>
                <a:lnTo>
                  <a:pt x="676" y="400"/>
                </a:lnTo>
                <a:lnTo>
                  <a:pt x="714" y="378"/>
                </a:lnTo>
                <a:lnTo>
                  <a:pt x="748" y="352"/>
                </a:lnTo>
                <a:lnTo>
                  <a:pt x="780" y="322"/>
                </a:lnTo>
                <a:lnTo>
                  <a:pt x="810" y="290"/>
                </a:lnTo>
                <a:lnTo>
                  <a:pt x="836" y="254"/>
                </a:lnTo>
                <a:lnTo>
                  <a:pt x="860" y="218"/>
                </a:lnTo>
                <a:lnTo>
                  <a:pt x="878" y="178"/>
                </a:lnTo>
                <a:lnTo>
                  <a:pt x="894" y="136"/>
                </a:lnTo>
                <a:lnTo>
                  <a:pt x="906" y="92"/>
                </a:lnTo>
                <a:lnTo>
                  <a:pt x="912" y="48"/>
                </a:lnTo>
                <a:lnTo>
                  <a:pt x="916" y="0"/>
                </a:lnTo>
                <a:lnTo>
                  <a:pt x="0" y="0"/>
                </a:lnTo>
                <a:lnTo>
                  <a:pt x="0" y="0"/>
                </a:lnTo>
                <a:lnTo>
                  <a:pt x="4" y="48"/>
                </a:lnTo>
                <a:lnTo>
                  <a:pt x="10" y="92"/>
                </a:lnTo>
                <a:lnTo>
                  <a:pt x="22" y="136"/>
                </a:lnTo>
                <a:lnTo>
                  <a:pt x="38" y="178"/>
                </a:lnTo>
                <a:lnTo>
                  <a:pt x="56" y="218"/>
                </a:lnTo>
                <a:lnTo>
                  <a:pt x="80" y="254"/>
                </a:lnTo>
                <a:lnTo>
                  <a:pt x="106" y="290"/>
                </a:lnTo>
                <a:lnTo>
                  <a:pt x="136" y="322"/>
                </a:lnTo>
                <a:lnTo>
                  <a:pt x="168" y="352"/>
                </a:lnTo>
                <a:lnTo>
                  <a:pt x="202" y="378"/>
                </a:lnTo>
                <a:lnTo>
                  <a:pt x="240" y="400"/>
                </a:lnTo>
                <a:lnTo>
                  <a:pt x="280" y="420"/>
                </a:lnTo>
                <a:lnTo>
                  <a:pt x="322" y="436"/>
                </a:lnTo>
                <a:lnTo>
                  <a:pt x="366" y="446"/>
                </a:lnTo>
                <a:lnTo>
                  <a:pt x="412" y="454"/>
                </a:lnTo>
                <a:lnTo>
                  <a:pt x="458" y="456"/>
                </a:lnTo>
                <a:close/>
              </a:path>
            </a:pathLst>
          </a:custGeom>
          <a:solidFill>
            <a:srgbClr val="9194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TextBox 95"/>
          <p:cNvSpPr txBox="1"/>
          <p:nvPr/>
        </p:nvSpPr>
        <p:spPr>
          <a:xfrm>
            <a:off x="4211960" y="4150167"/>
            <a:ext cx="1445857" cy="307872"/>
          </a:xfrm>
          <a:prstGeom prst="rect">
            <a:avLst/>
          </a:prstGeom>
          <a:noFill/>
        </p:spPr>
        <p:txBody>
          <a:bodyPr wrap="square" rtlCol="0">
            <a:spAutoFit/>
          </a:bodyPr>
          <a:lstStyle/>
          <a:p>
            <a:pPr algn="ctr"/>
            <a:r>
              <a:rPr lang="en-GB" sz="1400" b="1" dirty="0">
                <a:solidFill>
                  <a:schemeClr val="bg1"/>
                </a:solidFill>
                <a:latin typeface="+mj-lt"/>
              </a:rPr>
              <a:t>Pension pot</a:t>
            </a:r>
          </a:p>
        </p:txBody>
      </p:sp>
      <p:grpSp>
        <p:nvGrpSpPr>
          <p:cNvPr id="33" name="Group 32"/>
          <p:cNvGrpSpPr/>
          <p:nvPr/>
        </p:nvGrpSpPr>
        <p:grpSpPr>
          <a:xfrm>
            <a:off x="4062737" y="2532288"/>
            <a:ext cx="358775" cy="362062"/>
            <a:chOff x="4306336" y="3298377"/>
            <a:chExt cx="358775" cy="362062"/>
          </a:xfrm>
        </p:grpSpPr>
        <p:sp>
          <p:nvSpPr>
            <p:cNvPr id="54" name="Freeform 31"/>
            <p:cNvSpPr>
              <a:spLocks/>
            </p:cNvSpPr>
            <p:nvPr/>
          </p:nvSpPr>
          <p:spPr bwMode="auto">
            <a:xfrm rot="20622972">
              <a:off x="4306336" y="3298377"/>
              <a:ext cx="358775" cy="362062"/>
            </a:xfrm>
            <a:custGeom>
              <a:avLst/>
              <a:gdLst>
                <a:gd name="T0" fmla="*/ 84 w 226"/>
                <a:gd name="T1" fmla="*/ 4 h 228"/>
                <a:gd name="T2" fmla="*/ 84 w 226"/>
                <a:gd name="T3" fmla="*/ 4 h 228"/>
                <a:gd name="T4" fmla="*/ 62 w 226"/>
                <a:gd name="T5" fmla="*/ 12 h 228"/>
                <a:gd name="T6" fmla="*/ 44 w 226"/>
                <a:gd name="T7" fmla="*/ 24 h 228"/>
                <a:gd name="T8" fmla="*/ 28 w 226"/>
                <a:gd name="T9" fmla="*/ 38 h 228"/>
                <a:gd name="T10" fmla="*/ 14 w 226"/>
                <a:gd name="T11" fmla="*/ 56 h 228"/>
                <a:gd name="T12" fmla="*/ 6 w 226"/>
                <a:gd name="T13" fmla="*/ 76 h 228"/>
                <a:gd name="T14" fmla="*/ 0 w 226"/>
                <a:gd name="T15" fmla="*/ 98 h 228"/>
                <a:gd name="T16" fmla="*/ 0 w 226"/>
                <a:gd name="T17" fmla="*/ 120 h 228"/>
                <a:gd name="T18" fmla="*/ 4 w 226"/>
                <a:gd name="T19" fmla="*/ 142 h 228"/>
                <a:gd name="T20" fmla="*/ 4 w 226"/>
                <a:gd name="T21" fmla="*/ 142 h 228"/>
                <a:gd name="T22" fmla="*/ 12 w 226"/>
                <a:gd name="T23" fmla="*/ 164 h 228"/>
                <a:gd name="T24" fmla="*/ 24 w 226"/>
                <a:gd name="T25" fmla="*/ 184 h 228"/>
                <a:gd name="T26" fmla="*/ 38 w 226"/>
                <a:gd name="T27" fmla="*/ 200 h 228"/>
                <a:gd name="T28" fmla="*/ 56 w 226"/>
                <a:gd name="T29" fmla="*/ 212 h 228"/>
                <a:gd name="T30" fmla="*/ 76 w 226"/>
                <a:gd name="T31" fmla="*/ 222 h 228"/>
                <a:gd name="T32" fmla="*/ 96 w 226"/>
                <a:gd name="T33" fmla="*/ 226 h 228"/>
                <a:gd name="T34" fmla="*/ 120 w 226"/>
                <a:gd name="T35" fmla="*/ 228 h 228"/>
                <a:gd name="T36" fmla="*/ 142 w 226"/>
                <a:gd name="T37" fmla="*/ 224 h 228"/>
                <a:gd name="T38" fmla="*/ 142 w 226"/>
                <a:gd name="T39" fmla="*/ 224 h 228"/>
                <a:gd name="T40" fmla="*/ 164 w 226"/>
                <a:gd name="T41" fmla="*/ 216 h 228"/>
                <a:gd name="T42" fmla="*/ 182 w 226"/>
                <a:gd name="T43" fmla="*/ 204 h 228"/>
                <a:gd name="T44" fmla="*/ 198 w 226"/>
                <a:gd name="T45" fmla="*/ 188 h 228"/>
                <a:gd name="T46" fmla="*/ 212 w 226"/>
                <a:gd name="T47" fmla="*/ 172 h 228"/>
                <a:gd name="T48" fmla="*/ 220 w 226"/>
                <a:gd name="T49" fmla="*/ 152 h 228"/>
                <a:gd name="T50" fmla="*/ 226 w 226"/>
                <a:gd name="T51" fmla="*/ 130 h 228"/>
                <a:gd name="T52" fmla="*/ 226 w 226"/>
                <a:gd name="T53" fmla="*/ 108 h 228"/>
                <a:gd name="T54" fmla="*/ 224 w 226"/>
                <a:gd name="T55" fmla="*/ 84 h 228"/>
                <a:gd name="T56" fmla="*/ 224 w 226"/>
                <a:gd name="T57" fmla="*/ 84 h 228"/>
                <a:gd name="T58" fmla="*/ 216 w 226"/>
                <a:gd name="T59" fmla="*/ 64 h 228"/>
                <a:gd name="T60" fmla="*/ 204 w 226"/>
                <a:gd name="T61" fmla="*/ 44 h 228"/>
                <a:gd name="T62" fmla="*/ 188 w 226"/>
                <a:gd name="T63" fmla="*/ 28 h 228"/>
                <a:gd name="T64" fmla="*/ 170 w 226"/>
                <a:gd name="T65" fmla="*/ 16 h 228"/>
                <a:gd name="T66" fmla="*/ 150 w 226"/>
                <a:gd name="T67" fmla="*/ 6 h 228"/>
                <a:gd name="T68" fmla="*/ 130 w 226"/>
                <a:gd name="T69" fmla="*/ 2 h 228"/>
                <a:gd name="T70" fmla="*/ 108 w 226"/>
                <a:gd name="T71" fmla="*/ 0 h 228"/>
                <a:gd name="T72" fmla="*/ 84 w 226"/>
                <a:gd name="T73" fmla="*/ 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 h="228">
                  <a:moveTo>
                    <a:pt x="84" y="4"/>
                  </a:moveTo>
                  <a:lnTo>
                    <a:pt x="84" y="4"/>
                  </a:lnTo>
                  <a:lnTo>
                    <a:pt x="62" y="12"/>
                  </a:lnTo>
                  <a:lnTo>
                    <a:pt x="44" y="24"/>
                  </a:lnTo>
                  <a:lnTo>
                    <a:pt x="28" y="38"/>
                  </a:lnTo>
                  <a:lnTo>
                    <a:pt x="14" y="56"/>
                  </a:lnTo>
                  <a:lnTo>
                    <a:pt x="6" y="76"/>
                  </a:lnTo>
                  <a:lnTo>
                    <a:pt x="0" y="98"/>
                  </a:lnTo>
                  <a:lnTo>
                    <a:pt x="0" y="120"/>
                  </a:lnTo>
                  <a:lnTo>
                    <a:pt x="4" y="142"/>
                  </a:lnTo>
                  <a:lnTo>
                    <a:pt x="4" y="142"/>
                  </a:lnTo>
                  <a:lnTo>
                    <a:pt x="12" y="164"/>
                  </a:lnTo>
                  <a:lnTo>
                    <a:pt x="24" y="184"/>
                  </a:lnTo>
                  <a:lnTo>
                    <a:pt x="38" y="200"/>
                  </a:lnTo>
                  <a:lnTo>
                    <a:pt x="56" y="212"/>
                  </a:lnTo>
                  <a:lnTo>
                    <a:pt x="76" y="222"/>
                  </a:lnTo>
                  <a:lnTo>
                    <a:pt x="96" y="226"/>
                  </a:lnTo>
                  <a:lnTo>
                    <a:pt x="120" y="228"/>
                  </a:lnTo>
                  <a:lnTo>
                    <a:pt x="142" y="224"/>
                  </a:lnTo>
                  <a:lnTo>
                    <a:pt x="142" y="224"/>
                  </a:lnTo>
                  <a:lnTo>
                    <a:pt x="164" y="216"/>
                  </a:lnTo>
                  <a:lnTo>
                    <a:pt x="182" y="204"/>
                  </a:lnTo>
                  <a:lnTo>
                    <a:pt x="198" y="188"/>
                  </a:lnTo>
                  <a:lnTo>
                    <a:pt x="212" y="172"/>
                  </a:lnTo>
                  <a:lnTo>
                    <a:pt x="220" y="152"/>
                  </a:lnTo>
                  <a:lnTo>
                    <a:pt x="226" y="130"/>
                  </a:lnTo>
                  <a:lnTo>
                    <a:pt x="226" y="108"/>
                  </a:lnTo>
                  <a:lnTo>
                    <a:pt x="224" y="84"/>
                  </a:lnTo>
                  <a:lnTo>
                    <a:pt x="224" y="84"/>
                  </a:lnTo>
                  <a:lnTo>
                    <a:pt x="216" y="64"/>
                  </a:lnTo>
                  <a:lnTo>
                    <a:pt x="204" y="44"/>
                  </a:lnTo>
                  <a:lnTo>
                    <a:pt x="188" y="28"/>
                  </a:lnTo>
                  <a:lnTo>
                    <a:pt x="170" y="16"/>
                  </a:lnTo>
                  <a:lnTo>
                    <a:pt x="150" y="6"/>
                  </a:lnTo>
                  <a:lnTo>
                    <a:pt x="130" y="2"/>
                  </a:lnTo>
                  <a:lnTo>
                    <a:pt x="108" y="0"/>
                  </a:lnTo>
                  <a:lnTo>
                    <a:pt x="84" y="4"/>
                  </a:lnTo>
                  <a:close/>
                </a:path>
              </a:pathLst>
            </a:custGeom>
            <a:solidFill>
              <a:srgbClr val="FFD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Freeform 30"/>
            <p:cNvSpPr>
              <a:spLocks/>
            </p:cNvSpPr>
            <p:nvPr/>
          </p:nvSpPr>
          <p:spPr bwMode="auto">
            <a:xfrm>
              <a:off x="4401913" y="3351723"/>
              <a:ext cx="209550" cy="266783"/>
            </a:xfrm>
            <a:custGeom>
              <a:avLst/>
              <a:gdLst>
                <a:gd name="T0" fmla="*/ 50 w 132"/>
                <a:gd name="T1" fmla="*/ 168 h 168"/>
                <a:gd name="T2" fmla="*/ 44 w 132"/>
                <a:gd name="T3" fmla="*/ 158 h 168"/>
                <a:gd name="T4" fmla="*/ 44 w 132"/>
                <a:gd name="T5" fmla="*/ 158 h 168"/>
                <a:gd name="T6" fmla="*/ 50 w 132"/>
                <a:gd name="T7" fmla="*/ 146 h 168"/>
                <a:gd name="T8" fmla="*/ 52 w 132"/>
                <a:gd name="T9" fmla="*/ 134 h 168"/>
                <a:gd name="T10" fmla="*/ 50 w 132"/>
                <a:gd name="T11" fmla="*/ 122 h 168"/>
                <a:gd name="T12" fmla="*/ 44 w 132"/>
                <a:gd name="T13" fmla="*/ 112 h 168"/>
                <a:gd name="T14" fmla="*/ 44 w 132"/>
                <a:gd name="T15" fmla="*/ 112 h 168"/>
                <a:gd name="T16" fmla="*/ 34 w 132"/>
                <a:gd name="T17" fmla="*/ 100 h 168"/>
                <a:gd name="T18" fmla="*/ 14 w 132"/>
                <a:gd name="T19" fmla="*/ 114 h 168"/>
                <a:gd name="T20" fmla="*/ 6 w 132"/>
                <a:gd name="T21" fmla="*/ 102 h 168"/>
                <a:gd name="T22" fmla="*/ 24 w 132"/>
                <a:gd name="T23" fmla="*/ 90 h 168"/>
                <a:gd name="T24" fmla="*/ 24 w 132"/>
                <a:gd name="T25" fmla="*/ 90 h 168"/>
                <a:gd name="T26" fmla="*/ 18 w 132"/>
                <a:gd name="T27" fmla="*/ 82 h 168"/>
                <a:gd name="T28" fmla="*/ 10 w 132"/>
                <a:gd name="T29" fmla="*/ 72 h 168"/>
                <a:gd name="T30" fmla="*/ 10 w 132"/>
                <a:gd name="T31" fmla="*/ 72 h 168"/>
                <a:gd name="T32" fmla="*/ 4 w 132"/>
                <a:gd name="T33" fmla="*/ 64 h 168"/>
                <a:gd name="T34" fmla="*/ 2 w 132"/>
                <a:gd name="T35" fmla="*/ 54 h 168"/>
                <a:gd name="T36" fmla="*/ 0 w 132"/>
                <a:gd name="T37" fmla="*/ 46 h 168"/>
                <a:gd name="T38" fmla="*/ 2 w 132"/>
                <a:gd name="T39" fmla="*/ 38 h 168"/>
                <a:gd name="T40" fmla="*/ 4 w 132"/>
                <a:gd name="T41" fmla="*/ 30 h 168"/>
                <a:gd name="T42" fmla="*/ 8 w 132"/>
                <a:gd name="T43" fmla="*/ 22 h 168"/>
                <a:gd name="T44" fmla="*/ 14 w 132"/>
                <a:gd name="T45" fmla="*/ 16 h 168"/>
                <a:gd name="T46" fmla="*/ 22 w 132"/>
                <a:gd name="T47" fmla="*/ 10 h 168"/>
                <a:gd name="T48" fmla="*/ 22 w 132"/>
                <a:gd name="T49" fmla="*/ 10 h 168"/>
                <a:gd name="T50" fmla="*/ 36 w 132"/>
                <a:gd name="T51" fmla="*/ 2 h 168"/>
                <a:gd name="T52" fmla="*/ 46 w 132"/>
                <a:gd name="T53" fmla="*/ 0 h 168"/>
                <a:gd name="T54" fmla="*/ 52 w 132"/>
                <a:gd name="T55" fmla="*/ 14 h 168"/>
                <a:gd name="T56" fmla="*/ 52 w 132"/>
                <a:gd name="T57" fmla="*/ 14 h 168"/>
                <a:gd name="T58" fmla="*/ 42 w 132"/>
                <a:gd name="T59" fmla="*/ 16 h 168"/>
                <a:gd name="T60" fmla="*/ 32 w 132"/>
                <a:gd name="T61" fmla="*/ 22 h 168"/>
                <a:gd name="T62" fmla="*/ 32 w 132"/>
                <a:gd name="T63" fmla="*/ 22 h 168"/>
                <a:gd name="T64" fmla="*/ 26 w 132"/>
                <a:gd name="T65" fmla="*/ 26 h 168"/>
                <a:gd name="T66" fmla="*/ 22 w 132"/>
                <a:gd name="T67" fmla="*/ 32 h 168"/>
                <a:gd name="T68" fmla="*/ 20 w 132"/>
                <a:gd name="T69" fmla="*/ 36 h 168"/>
                <a:gd name="T70" fmla="*/ 20 w 132"/>
                <a:gd name="T71" fmla="*/ 40 h 168"/>
                <a:gd name="T72" fmla="*/ 20 w 132"/>
                <a:gd name="T73" fmla="*/ 50 h 168"/>
                <a:gd name="T74" fmla="*/ 26 w 132"/>
                <a:gd name="T75" fmla="*/ 60 h 168"/>
                <a:gd name="T76" fmla="*/ 26 w 132"/>
                <a:gd name="T77" fmla="*/ 60 h 168"/>
                <a:gd name="T78" fmla="*/ 34 w 132"/>
                <a:gd name="T79" fmla="*/ 70 h 168"/>
                <a:gd name="T80" fmla="*/ 42 w 132"/>
                <a:gd name="T81" fmla="*/ 78 h 168"/>
                <a:gd name="T82" fmla="*/ 70 w 132"/>
                <a:gd name="T83" fmla="*/ 58 h 168"/>
                <a:gd name="T84" fmla="*/ 78 w 132"/>
                <a:gd name="T85" fmla="*/ 70 h 168"/>
                <a:gd name="T86" fmla="*/ 50 w 132"/>
                <a:gd name="T87" fmla="*/ 88 h 168"/>
                <a:gd name="T88" fmla="*/ 50 w 132"/>
                <a:gd name="T89" fmla="*/ 88 h 168"/>
                <a:gd name="T90" fmla="*/ 58 w 132"/>
                <a:gd name="T91" fmla="*/ 98 h 168"/>
                <a:gd name="T92" fmla="*/ 64 w 132"/>
                <a:gd name="T93" fmla="*/ 110 h 168"/>
                <a:gd name="T94" fmla="*/ 64 w 132"/>
                <a:gd name="T95" fmla="*/ 110 h 168"/>
                <a:gd name="T96" fmla="*/ 66 w 132"/>
                <a:gd name="T97" fmla="*/ 116 h 168"/>
                <a:gd name="T98" fmla="*/ 66 w 132"/>
                <a:gd name="T99" fmla="*/ 124 h 168"/>
                <a:gd name="T100" fmla="*/ 64 w 132"/>
                <a:gd name="T101" fmla="*/ 138 h 168"/>
                <a:gd name="T102" fmla="*/ 64 w 132"/>
                <a:gd name="T103" fmla="*/ 138 h 168"/>
                <a:gd name="T104" fmla="*/ 122 w 132"/>
                <a:gd name="T105" fmla="*/ 98 h 168"/>
                <a:gd name="T106" fmla="*/ 132 w 132"/>
                <a:gd name="T107" fmla="*/ 112 h 168"/>
                <a:gd name="T108" fmla="*/ 50 w 132"/>
                <a:gd name="T10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168">
                  <a:moveTo>
                    <a:pt x="50" y="168"/>
                  </a:moveTo>
                  <a:lnTo>
                    <a:pt x="44" y="158"/>
                  </a:lnTo>
                  <a:lnTo>
                    <a:pt x="44" y="158"/>
                  </a:lnTo>
                  <a:lnTo>
                    <a:pt x="50" y="146"/>
                  </a:lnTo>
                  <a:lnTo>
                    <a:pt x="52" y="134"/>
                  </a:lnTo>
                  <a:lnTo>
                    <a:pt x="50" y="122"/>
                  </a:lnTo>
                  <a:lnTo>
                    <a:pt x="44" y="112"/>
                  </a:lnTo>
                  <a:lnTo>
                    <a:pt x="44" y="112"/>
                  </a:lnTo>
                  <a:lnTo>
                    <a:pt x="34" y="100"/>
                  </a:lnTo>
                  <a:lnTo>
                    <a:pt x="14" y="114"/>
                  </a:lnTo>
                  <a:lnTo>
                    <a:pt x="6" y="102"/>
                  </a:lnTo>
                  <a:lnTo>
                    <a:pt x="24" y="90"/>
                  </a:lnTo>
                  <a:lnTo>
                    <a:pt x="24" y="90"/>
                  </a:lnTo>
                  <a:lnTo>
                    <a:pt x="18" y="82"/>
                  </a:lnTo>
                  <a:lnTo>
                    <a:pt x="10" y="72"/>
                  </a:lnTo>
                  <a:lnTo>
                    <a:pt x="10" y="72"/>
                  </a:lnTo>
                  <a:lnTo>
                    <a:pt x="4" y="64"/>
                  </a:lnTo>
                  <a:lnTo>
                    <a:pt x="2" y="54"/>
                  </a:lnTo>
                  <a:lnTo>
                    <a:pt x="0" y="46"/>
                  </a:lnTo>
                  <a:lnTo>
                    <a:pt x="2" y="38"/>
                  </a:lnTo>
                  <a:lnTo>
                    <a:pt x="4" y="30"/>
                  </a:lnTo>
                  <a:lnTo>
                    <a:pt x="8" y="22"/>
                  </a:lnTo>
                  <a:lnTo>
                    <a:pt x="14" y="16"/>
                  </a:lnTo>
                  <a:lnTo>
                    <a:pt x="22" y="10"/>
                  </a:lnTo>
                  <a:lnTo>
                    <a:pt x="22" y="10"/>
                  </a:lnTo>
                  <a:lnTo>
                    <a:pt x="36" y="2"/>
                  </a:lnTo>
                  <a:lnTo>
                    <a:pt x="46" y="0"/>
                  </a:lnTo>
                  <a:lnTo>
                    <a:pt x="52" y="14"/>
                  </a:lnTo>
                  <a:lnTo>
                    <a:pt x="52" y="14"/>
                  </a:lnTo>
                  <a:lnTo>
                    <a:pt x="42" y="16"/>
                  </a:lnTo>
                  <a:lnTo>
                    <a:pt x="32" y="22"/>
                  </a:lnTo>
                  <a:lnTo>
                    <a:pt x="32" y="22"/>
                  </a:lnTo>
                  <a:lnTo>
                    <a:pt x="26" y="26"/>
                  </a:lnTo>
                  <a:lnTo>
                    <a:pt x="22" y="32"/>
                  </a:lnTo>
                  <a:lnTo>
                    <a:pt x="20" y="36"/>
                  </a:lnTo>
                  <a:lnTo>
                    <a:pt x="20" y="40"/>
                  </a:lnTo>
                  <a:lnTo>
                    <a:pt x="20" y="50"/>
                  </a:lnTo>
                  <a:lnTo>
                    <a:pt x="26" y="60"/>
                  </a:lnTo>
                  <a:lnTo>
                    <a:pt x="26" y="60"/>
                  </a:lnTo>
                  <a:lnTo>
                    <a:pt x="34" y="70"/>
                  </a:lnTo>
                  <a:lnTo>
                    <a:pt x="42" y="78"/>
                  </a:lnTo>
                  <a:lnTo>
                    <a:pt x="70" y="58"/>
                  </a:lnTo>
                  <a:lnTo>
                    <a:pt x="78" y="70"/>
                  </a:lnTo>
                  <a:lnTo>
                    <a:pt x="50" y="88"/>
                  </a:lnTo>
                  <a:lnTo>
                    <a:pt x="50" y="88"/>
                  </a:lnTo>
                  <a:lnTo>
                    <a:pt x="58" y="98"/>
                  </a:lnTo>
                  <a:lnTo>
                    <a:pt x="64" y="110"/>
                  </a:lnTo>
                  <a:lnTo>
                    <a:pt x="64" y="110"/>
                  </a:lnTo>
                  <a:lnTo>
                    <a:pt x="66" y="116"/>
                  </a:lnTo>
                  <a:lnTo>
                    <a:pt x="66" y="124"/>
                  </a:lnTo>
                  <a:lnTo>
                    <a:pt x="64" y="138"/>
                  </a:lnTo>
                  <a:lnTo>
                    <a:pt x="64" y="138"/>
                  </a:lnTo>
                  <a:lnTo>
                    <a:pt x="122" y="98"/>
                  </a:lnTo>
                  <a:lnTo>
                    <a:pt x="132" y="112"/>
                  </a:lnTo>
                  <a:lnTo>
                    <a:pt x="50" y="1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6" name="Group 45"/>
          <p:cNvGrpSpPr/>
          <p:nvPr/>
        </p:nvGrpSpPr>
        <p:grpSpPr>
          <a:xfrm>
            <a:off x="3131840" y="2557045"/>
            <a:ext cx="361950" cy="358886"/>
            <a:chOff x="4143446" y="2901535"/>
            <a:chExt cx="361950" cy="358886"/>
          </a:xfrm>
        </p:grpSpPr>
        <p:sp>
          <p:nvSpPr>
            <p:cNvPr id="63" name="Freeform 31"/>
            <p:cNvSpPr>
              <a:spLocks/>
            </p:cNvSpPr>
            <p:nvPr/>
          </p:nvSpPr>
          <p:spPr bwMode="auto">
            <a:xfrm rot="17967740">
              <a:off x="4144978" y="2900003"/>
              <a:ext cx="358886" cy="361950"/>
            </a:xfrm>
            <a:custGeom>
              <a:avLst/>
              <a:gdLst>
                <a:gd name="T0" fmla="*/ 84 w 226"/>
                <a:gd name="T1" fmla="*/ 4 h 228"/>
                <a:gd name="T2" fmla="*/ 84 w 226"/>
                <a:gd name="T3" fmla="*/ 4 h 228"/>
                <a:gd name="T4" fmla="*/ 62 w 226"/>
                <a:gd name="T5" fmla="*/ 12 h 228"/>
                <a:gd name="T6" fmla="*/ 44 w 226"/>
                <a:gd name="T7" fmla="*/ 24 h 228"/>
                <a:gd name="T8" fmla="*/ 28 w 226"/>
                <a:gd name="T9" fmla="*/ 38 h 228"/>
                <a:gd name="T10" fmla="*/ 14 w 226"/>
                <a:gd name="T11" fmla="*/ 56 h 228"/>
                <a:gd name="T12" fmla="*/ 6 w 226"/>
                <a:gd name="T13" fmla="*/ 76 h 228"/>
                <a:gd name="T14" fmla="*/ 0 w 226"/>
                <a:gd name="T15" fmla="*/ 98 h 228"/>
                <a:gd name="T16" fmla="*/ 0 w 226"/>
                <a:gd name="T17" fmla="*/ 120 h 228"/>
                <a:gd name="T18" fmla="*/ 4 w 226"/>
                <a:gd name="T19" fmla="*/ 142 h 228"/>
                <a:gd name="T20" fmla="*/ 4 w 226"/>
                <a:gd name="T21" fmla="*/ 142 h 228"/>
                <a:gd name="T22" fmla="*/ 12 w 226"/>
                <a:gd name="T23" fmla="*/ 164 h 228"/>
                <a:gd name="T24" fmla="*/ 24 w 226"/>
                <a:gd name="T25" fmla="*/ 184 h 228"/>
                <a:gd name="T26" fmla="*/ 38 w 226"/>
                <a:gd name="T27" fmla="*/ 200 h 228"/>
                <a:gd name="T28" fmla="*/ 56 w 226"/>
                <a:gd name="T29" fmla="*/ 212 h 228"/>
                <a:gd name="T30" fmla="*/ 76 w 226"/>
                <a:gd name="T31" fmla="*/ 222 h 228"/>
                <a:gd name="T32" fmla="*/ 96 w 226"/>
                <a:gd name="T33" fmla="*/ 226 h 228"/>
                <a:gd name="T34" fmla="*/ 120 w 226"/>
                <a:gd name="T35" fmla="*/ 228 h 228"/>
                <a:gd name="T36" fmla="*/ 142 w 226"/>
                <a:gd name="T37" fmla="*/ 224 h 228"/>
                <a:gd name="T38" fmla="*/ 142 w 226"/>
                <a:gd name="T39" fmla="*/ 224 h 228"/>
                <a:gd name="T40" fmla="*/ 164 w 226"/>
                <a:gd name="T41" fmla="*/ 216 h 228"/>
                <a:gd name="T42" fmla="*/ 182 w 226"/>
                <a:gd name="T43" fmla="*/ 204 h 228"/>
                <a:gd name="T44" fmla="*/ 198 w 226"/>
                <a:gd name="T45" fmla="*/ 188 h 228"/>
                <a:gd name="T46" fmla="*/ 212 w 226"/>
                <a:gd name="T47" fmla="*/ 172 h 228"/>
                <a:gd name="T48" fmla="*/ 220 w 226"/>
                <a:gd name="T49" fmla="*/ 152 h 228"/>
                <a:gd name="T50" fmla="*/ 226 w 226"/>
                <a:gd name="T51" fmla="*/ 130 h 228"/>
                <a:gd name="T52" fmla="*/ 226 w 226"/>
                <a:gd name="T53" fmla="*/ 108 h 228"/>
                <a:gd name="T54" fmla="*/ 224 w 226"/>
                <a:gd name="T55" fmla="*/ 84 h 228"/>
                <a:gd name="T56" fmla="*/ 224 w 226"/>
                <a:gd name="T57" fmla="*/ 84 h 228"/>
                <a:gd name="T58" fmla="*/ 216 w 226"/>
                <a:gd name="T59" fmla="*/ 64 h 228"/>
                <a:gd name="T60" fmla="*/ 204 w 226"/>
                <a:gd name="T61" fmla="*/ 44 h 228"/>
                <a:gd name="T62" fmla="*/ 188 w 226"/>
                <a:gd name="T63" fmla="*/ 28 h 228"/>
                <a:gd name="T64" fmla="*/ 170 w 226"/>
                <a:gd name="T65" fmla="*/ 16 h 228"/>
                <a:gd name="T66" fmla="*/ 150 w 226"/>
                <a:gd name="T67" fmla="*/ 6 h 228"/>
                <a:gd name="T68" fmla="*/ 130 w 226"/>
                <a:gd name="T69" fmla="*/ 2 h 228"/>
                <a:gd name="T70" fmla="*/ 108 w 226"/>
                <a:gd name="T71" fmla="*/ 0 h 228"/>
                <a:gd name="T72" fmla="*/ 84 w 226"/>
                <a:gd name="T73" fmla="*/ 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 h="228">
                  <a:moveTo>
                    <a:pt x="84" y="4"/>
                  </a:moveTo>
                  <a:lnTo>
                    <a:pt x="84" y="4"/>
                  </a:lnTo>
                  <a:lnTo>
                    <a:pt x="62" y="12"/>
                  </a:lnTo>
                  <a:lnTo>
                    <a:pt x="44" y="24"/>
                  </a:lnTo>
                  <a:lnTo>
                    <a:pt x="28" y="38"/>
                  </a:lnTo>
                  <a:lnTo>
                    <a:pt x="14" y="56"/>
                  </a:lnTo>
                  <a:lnTo>
                    <a:pt x="6" y="76"/>
                  </a:lnTo>
                  <a:lnTo>
                    <a:pt x="0" y="98"/>
                  </a:lnTo>
                  <a:lnTo>
                    <a:pt x="0" y="120"/>
                  </a:lnTo>
                  <a:lnTo>
                    <a:pt x="4" y="142"/>
                  </a:lnTo>
                  <a:lnTo>
                    <a:pt x="4" y="142"/>
                  </a:lnTo>
                  <a:lnTo>
                    <a:pt x="12" y="164"/>
                  </a:lnTo>
                  <a:lnTo>
                    <a:pt x="24" y="184"/>
                  </a:lnTo>
                  <a:lnTo>
                    <a:pt x="38" y="200"/>
                  </a:lnTo>
                  <a:lnTo>
                    <a:pt x="56" y="212"/>
                  </a:lnTo>
                  <a:lnTo>
                    <a:pt x="76" y="222"/>
                  </a:lnTo>
                  <a:lnTo>
                    <a:pt x="96" y="226"/>
                  </a:lnTo>
                  <a:lnTo>
                    <a:pt x="120" y="228"/>
                  </a:lnTo>
                  <a:lnTo>
                    <a:pt x="142" y="224"/>
                  </a:lnTo>
                  <a:lnTo>
                    <a:pt x="142" y="224"/>
                  </a:lnTo>
                  <a:lnTo>
                    <a:pt x="164" y="216"/>
                  </a:lnTo>
                  <a:lnTo>
                    <a:pt x="182" y="204"/>
                  </a:lnTo>
                  <a:lnTo>
                    <a:pt x="198" y="188"/>
                  </a:lnTo>
                  <a:lnTo>
                    <a:pt x="212" y="172"/>
                  </a:lnTo>
                  <a:lnTo>
                    <a:pt x="220" y="152"/>
                  </a:lnTo>
                  <a:lnTo>
                    <a:pt x="226" y="130"/>
                  </a:lnTo>
                  <a:lnTo>
                    <a:pt x="226" y="108"/>
                  </a:lnTo>
                  <a:lnTo>
                    <a:pt x="224" y="84"/>
                  </a:lnTo>
                  <a:lnTo>
                    <a:pt x="224" y="84"/>
                  </a:lnTo>
                  <a:lnTo>
                    <a:pt x="216" y="64"/>
                  </a:lnTo>
                  <a:lnTo>
                    <a:pt x="204" y="44"/>
                  </a:lnTo>
                  <a:lnTo>
                    <a:pt x="188" y="28"/>
                  </a:lnTo>
                  <a:lnTo>
                    <a:pt x="170" y="16"/>
                  </a:lnTo>
                  <a:lnTo>
                    <a:pt x="150" y="6"/>
                  </a:lnTo>
                  <a:lnTo>
                    <a:pt x="130" y="2"/>
                  </a:lnTo>
                  <a:lnTo>
                    <a:pt x="108" y="0"/>
                  </a:lnTo>
                  <a:lnTo>
                    <a:pt x="84" y="4"/>
                  </a:lnTo>
                  <a:close/>
                </a:path>
              </a:pathLst>
            </a:custGeom>
            <a:solidFill>
              <a:srgbClr val="FFD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Freeform 30"/>
            <p:cNvSpPr>
              <a:spLocks/>
            </p:cNvSpPr>
            <p:nvPr/>
          </p:nvSpPr>
          <p:spPr bwMode="auto">
            <a:xfrm>
              <a:off x="4243226" y="2946556"/>
              <a:ext cx="209550" cy="266783"/>
            </a:xfrm>
            <a:custGeom>
              <a:avLst/>
              <a:gdLst>
                <a:gd name="T0" fmla="*/ 50 w 132"/>
                <a:gd name="T1" fmla="*/ 168 h 168"/>
                <a:gd name="T2" fmla="*/ 44 w 132"/>
                <a:gd name="T3" fmla="*/ 158 h 168"/>
                <a:gd name="T4" fmla="*/ 44 w 132"/>
                <a:gd name="T5" fmla="*/ 158 h 168"/>
                <a:gd name="T6" fmla="*/ 50 w 132"/>
                <a:gd name="T7" fmla="*/ 146 h 168"/>
                <a:gd name="T8" fmla="*/ 52 w 132"/>
                <a:gd name="T9" fmla="*/ 134 h 168"/>
                <a:gd name="T10" fmla="*/ 50 w 132"/>
                <a:gd name="T11" fmla="*/ 122 h 168"/>
                <a:gd name="T12" fmla="*/ 44 w 132"/>
                <a:gd name="T13" fmla="*/ 112 h 168"/>
                <a:gd name="T14" fmla="*/ 44 w 132"/>
                <a:gd name="T15" fmla="*/ 112 h 168"/>
                <a:gd name="T16" fmla="*/ 34 w 132"/>
                <a:gd name="T17" fmla="*/ 100 h 168"/>
                <a:gd name="T18" fmla="*/ 14 w 132"/>
                <a:gd name="T19" fmla="*/ 114 h 168"/>
                <a:gd name="T20" fmla="*/ 6 w 132"/>
                <a:gd name="T21" fmla="*/ 102 h 168"/>
                <a:gd name="T22" fmla="*/ 24 w 132"/>
                <a:gd name="T23" fmla="*/ 90 h 168"/>
                <a:gd name="T24" fmla="*/ 24 w 132"/>
                <a:gd name="T25" fmla="*/ 90 h 168"/>
                <a:gd name="T26" fmla="*/ 18 w 132"/>
                <a:gd name="T27" fmla="*/ 82 h 168"/>
                <a:gd name="T28" fmla="*/ 10 w 132"/>
                <a:gd name="T29" fmla="*/ 72 h 168"/>
                <a:gd name="T30" fmla="*/ 10 w 132"/>
                <a:gd name="T31" fmla="*/ 72 h 168"/>
                <a:gd name="T32" fmla="*/ 4 w 132"/>
                <a:gd name="T33" fmla="*/ 64 h 168"/>
                <a:gd name="T34" fmla="*/ 2 w 132"/>
                <a:gd name="T35" fmla="*/ 54 h 168"/>
                <a:gd name="T36" fmla="*/ 0 w 132"/>
                <a:gd name="T37" fmla="*/ 46 h 168"/>
                <a:gd name="T38" fmla="*/ 2 w 132"/>
                <a:gd name="T39" fmla="*/ 38 h 168"/>
                <a:gd name="T40" fmla="*/ 4 w 132"/>
                <a:gd name="T41" fmla="*/ 30 h 168"/>
                <a:gd name="T42" fmla="*/ 8 w 132"/>
                <a:gd name="T43" fmla="*/ 22 h 168"/>
                <a:gd name="T44" fmla="*/ 14 w 132"/>
                <a:gd name="T45" fmla="*/ 16 h 168"/>
                <a:gd name="T46" fmla="*/ 22 w 132"/>
                <a:gd name="T47" fmla="*/ 10 h 168"/>
                <a:gd name="T48" fmla="*/ 22 w 132"/>
                <a:gd name="T49" fmla="*/ 10 h 168"/>
                <a:gd name="T50" fmla="*/ 36 w 132"/>
                <a:gd name="T51" fmla="*/ 2 h 168"/>
                <a:gd name="T52" fmla="*/ 46 w 132"/>
                <a:gd name="T53" fmla="*/ 0 h 168"/>
                <a:gd name="T54" fmla="*/ 52 w 132"/>
                <a:gd name="T55" fmla="*/ 14 h 168"/>
                <a:gd name="T56" fmla="*/ 52 w 132"/>
                <a:gd name="T57" fmla="*/ 14 h 168"/>
                <a:gd name="T58" fmla="*/ 42 w 132"/>
                <a:gd name="T59" fmla="*/ 16 h 168"/>
                <a:gd name="T60" fmla="*/ 32 w 132"/>
                <a:gd name="T61" fmla="*/ 22 h 168"/>
                <a:gd name="T62" fmla="*/ 32 w 132"/>
                <a:gd name="T63" fmla="*/ 22 h 168"/>
                <a:gd name="T64" fmla="*/ 26 w 132"/>
                <a:gd name="T65" fmla="*/ 26 h 168"/>
                <a:gd name="T66" fmla="*/ 22 w 132"/>
                <a:gd name="T67" fmla="*/ 32 h 168"/>
                <a:gd name="T68" fmla="*/ 20 w 132"/>
                <a:gd name="T69" fmla="*/ 36 h 168"/>
                <a:gd name="T70" fmla="*/ 20 w 132"/>
                <a:gd name="T71" fmla="*/ 40 h 168"/>
                <a:gd name="T72" fmla="*/ 20 w 132"/>
                <a:gd name="T73" fmla="*/ 50 h 168"/>
                <a:gd name="T74" fmla="*/ 26 w 132"/>
                <a:gd name="T75" fmla="*/ 60 h 168"/>
                <a:gd name="T76" fmla="*/ 26 w 132"/>
                <a:gd name="T77" fmla="*/ 60 h 168"/>
                <a:gd name="T78" fmla="*/ 34 w 132"/>
                <a:gd name="T79" fmla="*/ 70 h 168"/>
                <a:gd name="T80" fmla="*/ 42 w 132"/>
                <a:gd name="T81" fmla="*/ 78 h 168"/>
                <a:gd name="T82" fmla="*/ 70 w 132"/>
                <a:gd name="T83" fmla="*/ 58 h 168"/>
                <a:gd name="T84" fmla="*/ 78 w 132"/>
                <a:gd name="T85" fmla="*/ 70 h 168"/>
                <a:gd name="T86" fmla="*/ 50 w 132"/>
                <a:gd name="T87" fmla="*/ 88 h 168"/>
                <a:gd name="T88" fmla="*/ 50 w 132"/>
                <a:gd name="T89" fmla="*/ 88 h 168"/>
                <a:gd name="T90" fmla="*/ 58 w 132"/>
                <a:gd name="T91" fmla="*/ 98 h 168"/>
                <a:gd name="T92" fmla="*/ 64 w 132"/>
                <a:gd name="T93" fmla="*/ 110 h 168"/>
                <a:gd name="T94" fmla="*/ 64 w 132"/>
                <a:gd name="T95" fmla="*/ 110 h 168"/>
                <a:gd name="T96" fmla="*/ 66 w 132"/>
                <a:gd name="T97" fmla="*/ 116 h 168"/>
                <a:gd name="T98" fmla="*/ 66 w 132"/>
                <a:gd name="T99" fmla="*/ 124 h 168"/>
                <a:gd name="T100" fmla="*/ 64 w 132"/>
                <a:gd name="T101" fmla="*/ 138 h 168"/>
                <a:gd name="T102" fmla="*/ 64 w 132"/>
                <a:gd name="T103" fmla="*/ 138 h 168"/>
                <a:gd name="T104" fmla="*/ 122 w 132"/>
                <a:gd name="T105" fmla="*/ 98 h 168"/>
                <a:gd name="T106" fmla="*/ 132 w 132"/>
                <a:gd name="T107" fmla="*/ 112 h 168"/>
                <a:gd name="T108" fmla="*/ 50 w 132"/>
                <a:gd name="T10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168">
                  <a:moveTo>
                    <a:pt x="50" y="168"/>
                  </a:moveTo>
                  <a:lnTo>
                    <a:pt x="44" y="158"/>
                  </a:lnTo>
                  <a:lnTo>
                    <a:pt x="44" y="158"/>
                  </a:lnTo>
                  <a:lnTo>
                    <a:pt x="50" y="146"/>
                  </a:lnTo>
                  <a:lnTo>
                    <a:pt x="52" y="134"/>
                  </a:lnTo>
                  <a:lnTo>
                    <a:pt x="50" y="122"/>
                  </a:lnTo>
                  <a:lnTo>
                    <a:pt x="44" y="112"/>
                  </a:lnTo>
                  <a:lnTo>
                    <a:pt x="44" y="112"/>
                  </a:lnTo>
                  <a:lnTo>
                    <a:pt x="34" y="100"/>
                  </a:lnTo>
                  <a:lnTo>
                    <a:pt x="14" y="114"/>
                  </a:lnTo>
                  <a:lnTo>
                    <a:pt x="6" y="102"/>
                  </a:lnTo>
                  <a:lnTo>
                    <a:pt x="24" y="90"/>
                  </a:lnTo>
                  <a:lnTo>
                    <a:pt x="24" y="90"/>
                  </a:lnTo>
                  <a:lnTo>
                    <a:pt x="18" y="82"/>
                  </a:lnTo>
                  <a:lnTo>
                    <a:pt x="10" y="72"/>
                  </a:lnTo>
                  <a:lnTo>
                    <a:pt x="10" y="72"/>
                  </a:lnTo>
                  <a:lnTo>
                    <a:pt x="4" y="64"/>
                  </a:lnTo>
                  <a:lnTo>
                    <a:pt x="2" y="54"/>
                  </a:lnTo>
                  <a:lnTo>
                    <a:pt x="0" y="46"/>
                  </a:lnTo>
                  <a:lnTo>
                    <a:pt x="2" y="38"/>
                  </a:lnTo>
                  <a:lnTo>
                    <a:pt x="4" y="30"/>
                  </a:lnTo>
                  <a:lnTo>
                    <a:pt x="8" y="22"/>
                  </a:lnTo>
                  <a:lnTo>
                    <a:pt x="14" y="16"/>
                  </a:lnTo>
                  <a:lnTo>
                    <a:pt x="22" y="10"/>
                  </a:lnTo>
                  <a:lnTo>
                    <a:pt x="22" y="10"/>
                  </a:lnTo>
                  <a:lnTo>
                    <a:pt x="36" y="2"/>
                  </a:lnTo>
                  <a:lnTo>
                    <a:pt x="46" y="0"/>
                  </a:lnTo>
                  <a:lnTo>
                    <a:pt x="52" y="14"/>
                  </a:lnTo>
                  <a:lnTo>
                    <a:pt x="52" y="14"/>
                  </a:lnTo>
                  <a:lnTo>
                    <a:pt x="42" y="16"/>
                  </a:lnTo>
                  <a:lnTo>
                    <a:pt x="32" y="22"/>
                  </a:lnTo>
                  <a:lnTo>
                    <a:pt x="32" y="22"/>
                  </a:lnTo>
                  <a:lnTo>
                    <a:pt x="26" y="26"/>
                  </a:lnTo>
                  <a:lnTo>
                    <a:pt x="22" y="32"/>
                  </a:lnTo>
                  <a:lnTo>
                    <a:pt x="20" y="36"/>
                  </a:lnTo>
                  <a:lnTo>
                    <a:pt x="20" y="40"/>
                  </a:lnTo>
                  <a:lnTo>
                    <a:pt x="20" y="50"/>
                  </a:lnTo>
                  <a:lnTo>
                    <a:pt x="26" y="60"/>
                  </a:lnTo>
                  <a:lnTo>
                    <a:pt x="26" y="60"/>
                  </a:lnTo>
                  <a:lnTo>
                    <a:pt x="34" y="70"/>
                  </a:lnTo>
                  <a:lnTo>
                    <a:pt x="42" y="78"/>
                  </a:lnTo>
                  <a:lnTo>
                    <a:pt x="70" y="58"/>
                  </a:lnTo>
                  <a:lnTo>
                    <a:pt x="78" y="70"/>
                  </a:lnTo>
                  <a:lnTo>
                    <a:pt x="50" y="88"/>
                  </a:lnTo>
                  <a:lnTo>
                    <a:pt x="50" y="88"/>
                  </a:lnTo>
                  <a:lnTo>
                    <a:pt x="58" y="98"/>
                  </a:lnTo>
                  <a:lnTo>
                    <a:pt x="64" y="110"/>
                  </a:lnTo>
                  <a:lnTo>
                    <a:pt x="64" y="110"/>
                  </a:lnTo>
                  <a:lnTo>
                    <a:pt x="66" y="116"/>
                  </a:lnTo>
                  <a:lnTo>
                    <a:pt x="66" y="124"/>
                  </a:lnTo>
                  <a:lnTo>
                    <a:pt x="64" y="138"/>
                  </a:lnTo>
                  <a:lnTo>
                    <a:pt x="64" y="138"/>
                  </a:lnTo>
                  <a:lnTo>
                    <a:pt x="122" y="98"/>
                  </a:lnTo>
                  <a:lnTo>
                    <a:pt x="132" y="112"/>
                  </a:lnTo>
                  <a:lnTo>
                    <a:pt x="50" y="1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28" name="Group 127"/>
          <p:cNvGrpSpPr/>
          <p:nvPr/>
        </p:nvGrpSpPr>
        <p:grpSpPr>
          <a:xfrm>
            <a:off x="3143281" y="2708555"/>
            <a:ext cx="371475" cy="371590"/>
            <a:chOff x="4419600" y="1236663"/>
            <a:chExt cx="371475" cy="371475"/>
          </a:xfrm>
        </p:grpSpPr>
        <p:sp>
          <p:nvSpPr>
            <p:cNvPr id="129" name="Freeform 28"/>
            <p:cNvSpPr>
              <a:spLocks/>
            </p:cNvSpPr>
            <p:nvPr/>
          </p:nvSpPr>
          <p:spPr bwMode="auto">
            <a:xfrm>
              <a:off x="4419600" y="1236663"/>
              <a:ext cx="371475" cy="371475"/>
            </a:xfrm>
            <a:custGeom>
              <a:avLst/>
              <a:gdLst>
                <a:gd name="T0" fmla="*/ 64 w 234"/>
                <a:gd name="T1" fmla="*/ 12 h 234"/>
                <a:gd name="T2" fmla="*/ 64 w 234"/>
                <a:gd name="T3" fmla="*/ 12 h 234"/>
                <a:gd name="T4" fmla="*/ 54 w 234"/>
                <a:gd name="T5" fmla="*/ 18 h 234"/>
                <a:gd name="T6" fmla="*/ 44 w 234"/>
                <a:gd name="T7" fmla="*/ 26 h 234"/>
                <a:gd name="T8" fmla="*/ 28 w 234"/>
                <a:gd name="T9" fmla="*/ 42 h 234"/>
                <a:gd name="T10" fmla="*/ 16 w 234"/>
                <a:gd name="T11" fmla="*/ 60 h 234"/>
                <a:gd name="T12" fmla="*/ 6 w 234"/>
                <a:gd name="T13" fmla="*/ 80 h 234"/>
                <a:gd name="T14" fmla="*/ 2 w 234"/>
                <a:gd name="T15" fmla="*/ 102 h 234"/>
                <a:gd name="T16" fmla="*/ 0 w 234"/>
                <a:gd name="T17" fmla="*/ 124 h 234"/>
                <a:gd name="T18" fmla="*/ 4 w 234"/>
                <a:gd name="T19" fmla="*/ 148 h 234"/>
                <a:gd name="T20" fmla="*/ 8 w 234"/>
                <a:gd name="T21" fmla="*/ 158 h 234"/>
                <a:gd name="T22" fmla="*/ 12 w 234"/>
                <a:gd name="T23" fmla="*/ 170 h 234"/>
                <a:gd name="T24" fmla="*/ 12 w 234"/>
                <a:gd name="T25" fmla="*/ 170 h 234"/>
                <a:gd name="T26" fmla="*/ 18 w 234"/>
                <a:gd name="T27" fmla="*/ 180 h 234"/>
                <a:gd name="T28" fmla="*/ 26 w 234"/>
                <a:gd name="T29" fmla="*/ 190 h 234"/>
                <a:gd name="T30" fmla="*/ 42 w 234"/>
                <a:gd name="T31" fmla="*/ 206 h 234"/>
                <a:gd name="T32" fmla="*/ 60 w 234"/>
                <a:gd name="T33" fmla="*/ 218 h 234"/>
                <a:gd name="T34" fmla="*/ 80 w 234"/>
                <a:gd name="T35" fmla="*/ 228 h 234"/>
                <a:gd name="T36" fmla="*/ 102 w 234"/>
                <a:gd name="T37" fmla="*/ 232 h 234"/>
                <a:gd name="T38" fmla="*/ 124 w 234"/>
                <a:gd name="T39" fmla="*/ 234 h 234"/>
                <a:gd name="T40" fmla="*/ 148 w 234"/>
                <a:gd name="T41" fmla="*/ 230 h 234"/>
                <a:gd name="T42" fmla="*/ 158 w 234"/>
                <a:gd name="T43" fmla="*/ 226 h 234"/>
                <a:gd name="T44" fmla="*/ 170 w 234"/>
                <a:gd name="T45" fmla="*/ 222 h 234"/>
                <a:gd name="T46" fmla="*/ 170 w 234"/>
                <a:gd name="T47" fmla="*/ 222 h 234"/>
                <a:gd name="T48" fmla="*/ 180 w 234"/>
                <a:gd name="T49" fmla="*/ 216 h 234"/>
                <a:gd name="T50" fmla="*/ 190 w 234"/>
                <a:gd name="T51" fmla="*/ 208 h 234"/>
                <a:gd name="T52" fmla="*/ 206 w 234"/>
                <a:gd name="T53" fmla="*/ 192 h 234"/>
                <a:gd name="T54" fmla="*/ 218 w 234"/>
                <a:gd name="T55" fmla="*/ 174 h 234"/>
                <a:gd name="T56" fmla="*/ 228 w 234"/>
                <a:gd name="T57" fmla="*/ 154 h 234"/>
                <a:gd name="T58" fmla="*/ 232 w 234"/>
                <a:gd name="T59" fmla="*/ 132 h 234"/>
                <a:gd name="T60" fmla="*/ 234 w 234"/>
                <a:gd name="T61" fmla="*/ 108 h 234"/>
                <a:gd name="T62" fmla="*/ 230 w 234"/>
                <a:gd name="T63" fmla="*/ 86 h 234"/>
                <a:gd name="T64" fmla="*/ 226 w 234"/>
                <a:gd name="T65" fmla="*/ 76 h 234"/>
                <a:gd name="T66" fmla="*/ 222 w 234"/>
                <a:gd name="T67" fmla="*/ 64 h 234"/>
                <a:gd name="T68" fmla="*/ 222 w 234"/>
                <a:gd name="T69" fmla="*/ 64 h 234"/>
                <a:gd name="T70" fmla="*/ 216 w 234"/>
                <a:gd name="T71" fmla="*/ 54 h 234"/>
                <a:gd name="T72" fmla="*/ 208 w 234"/>
                <a:gd name="T73" fmla="*/ 44 h 234"/>
                <a:gd name="T74" fmla="*/ 192 w 234"/>
                <a:gd name="T75" fmla="*/ 28 h 234"/>
                <a:gd name="T76" fmla="*/ 174 w 234"/>
                <a:gd name="T77" fmla="*/ 14 h 234"/>
                <a:gd name="T78" fmla="*/ 154 w 234"/>
                <a:gd name="T79" fmla="*/ 6 h 234"/>
                <a:gd name="T80" fmla="*/ 132 w 234"/>
                <a:gd name="T81" fmla="*/ 0 h 234"/>
                <a:gd name="T82" fmla="*/ 110 w 234"/>
                <a:gd name="T83" fmla="*/ 0 h 234"/>
                <a:gd name="T84" fmla="*/ 86 w 234"/>
                <a:gd name="T85" fmla="*/ 4 h 234"/>
                <a:gd name="T86" fmla="*/ 76 w 234"/>
                <a:gd name="T87" fmla="*/ 8 h 234"/>
                <a:gd name="T88" fmla="*/ 64 w 234"/>
                <a:gd name="T89" fmla="*/ 1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4" h="234">
                  <a:moveTo>
                    <a:pt x="64" y="12"/>
                  </a:moveTo>
                  <a:lnTo>
                    <a:pt x="64" y="12"/>
                  </a:lnTo>
                  <a:lnTo>
                    <a:pt x="54" y="18"/>
                  </a:lnTo>
                  <a:lnTo>
                    <a:pt x="44" y="26"/>
                  </a:lnTo>
                  <a:lnTo>
                    <a:pt x="28" y="42"/>
                  </a:lnTo>
                  <a:lnTo>
                    <a:pt x="16" y="60"/>
                  </a:lnTo>
                  <a:lnTo>
                    <a:pt x="6" y="80"/>
                  </a:lnTo>
                  <a:lnTo>
                    <a:pt x="2" y="102"/>
                  </a:lnTo>
                  <a:lnTo>
                    <a:pt x="0" y="124"/>
                  </a:lnTo>
                  <a:lnTo>
                    <a:pt x="4" y="148"/>
                  </a:lnTo>
                  <a:lnTo>
                    <a:pt x="8" y="158"/>
                  </a:lnTo>
                  <a:lnTo>
                    <a:pt x="12" y="170"/>
                  </a:lnTo>
                  <a:lnTo>
                    <a:pt x="12" y="170"/>
                  </a:lnTo>
                  <a:lnTo>
                    <a:pt x="18" y="180"/>
                  </a:lnTo>
                  <a:lnTo>
                    <a:pt x="26" y="190"/>
                  </a:lnTo>
                  <a:lnTo>
                    <a:pt x="42" y="206"/>
                  </a:lnTo>
                  <a:lnTo>
                    <a:pt x="60" y="218"/>
                  </a:lnTo>
                  <a:lnTo>
                    <a:pt x="80" y="228"/>
                  </a:lnTo>
                  <a:lnTo>
                    <a:pt x="102" y="232"/>
                  </a:lnTo>
                  <a:lnTo>
                    <a:pt x="124" y="234"/>
                  </a:lnTo>
                  <a:lnTo>
                    <a:pt x="148" y="230"/>
                  </a:lnTo>
                  <a:lnTo>
                    <a:pt x="158" y="226"/>
                  </a:lnTo>
                  <a:lnTo>
                    <a:pt x="170" y="222"/>
                  </a:lnTo>
                  <a:lnTo>
                    <a:pt x="170" y="222"/>
                  </a:lnTo>
                  <a:lnTo>
                    <a:pt x="180" y="216"/>
                  </a:lnTo>
                  <a:lnTo>
                    <a:pt x="190" y="208"/>
                  </a:lnTo>
                  <a:lnTo>
                    <a:pt x="206" y="192"/>
                  </a:lnTo>
                  <a:lnTo>
                    <a:pt x="218" y="174"/>
                  </a:lnTo>
                  <a:lnTo>
                    <a:pt x="228" y="154"/>
                  </a:lnTo>
                  <a:lnTo>
                    <a:pt x="232" y="132"/>
                  </a:lnTo>
                  <a:lnTo>
                    <a:pt x="234" y="108"/>
                  </a:lnTo>
                  <a:lnTo>
                    <a:pt x="230" y="86"/>
                  </a:lnTo>
                  <a:lnTo>
                    <a:pt x="226" y="76"/>
                  </a:lnTo>
                  <a:lnTo>
                    <a:pt x="222" y="64"/>
                  </a:lnTo>
                  <a:lnTo>
                    <a:pt x="222" y="64"/>
                  </a:lnTo>
                  <a:lnTo>
                    <a:pt x="216" y="54"/>
                  </a:lnTo>
                  <a:lnTo>
                    <a:pt x="208" y="44"/>
                  </a:lnTo>
                  <a:lnTo>
                    <a:pt x="192" y="28"/>
                  </a:lnTo>
                  <a:lnTo>
                    <a:pt x="174" y="14"/>
                  </a:lnTo>
                  <a:lnTo>
                    <a:pt x="154" y="6"/>
                  </a:lnTo>
                  <a:lnTo>
                    <a:pt x="132" y="0"/>
                  </a:lnTo>
                  <a:lnTo>
                    <a:pt x="110" y="0"/>
                  </a:lnTo>
                  <a:lnTo>
                    <a:pt x="86" y="4"/>
                  </a:lnTo>
                  <a:lnTo>
                    <a:pt x="76" y="8"/>
                  </a:lnTo>
                  <a:lnTo>
                    <a:pt x="64" y="12"/>
                  </a:lnTo>
                  <a:close/>
                </a:path>
              </a:pathLst>
            </a:custGeom>
            <a:solidFill>
              <a:srgbClr val="FFE4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30" name="Group 129"/>
            <p:cNvGrpSpPr/>
            <p:nvPr/>
          </p:nvGrpSpPr>
          <p:grpSpPr>
            <a:xfrm>
              <a:off x="4419600" y="1236663"/>
              <a:ext cx="371475" cy="371475"/>
              <a:chOff x="4419600" y="1236663"/>
              <a:chExt cx="371475" cy="371475"/>
            </a:xfrm>
          </p:grpSpPr>
          <p:sp>
            <p:nvSpPr>
              <p:cNvPr id="131" name="Freeform 29"/>
              <p:cNvSpPr>
                <a:spLocks/>
              </p:cNvSpPr>
              <p:nvPr/>
            </p:nvSpPr>
            <p:spPr bwMode="auto">
              <a:xfrm>
                <a:off x="4419600" y="1236663"/>
                <a:ext cx="371475" cy="371475"/>
              </a:xfrm>
              <a:custGeom>
                <a:avLst/>
                <a:gdLst>
                  <a:gd name="T0" fmla="*/ 64 w 234"/>
                  <a:gd name="T1" fmla="*/ 12 h 234"/>
                  <a:gd name="T2" fmla="*/ 64 w 234"/>
                  <a:gd name="T3" fmla="*/ 12 h 234"/>
                  <a:gd name="T4" fmla="*/ 54 w 234"/>
                  <a:gd name="T5" fmla="*/ 18 h 234"/>
                  <a:gd name="T6" fmla="*/ 44 w 234"/>
                  <a:gd name="T7" fmla="*/ 26 h 234"/>
                  <a:gd name="T8" fmla="*/ 28 w 234"/>
                  <a:gd name="T9" fmla="*/ 42 h 234"/>
                  <a:gd name="T10" fmla="*/ 16 w 234"/>
                  <a:gd name="T11" fmla="*/ 60 h 234"/>
                  <a:gd name="T12" fmla="*/ 6 w 234"/>
                  <a:gd name="T13" fmla="*/ 80 h 234"/>
                  <a:gd name="T14" fmla="*/ 2 w 234"/>
                  <a:gd name="T15" fmla="*/ 102 h 234"/>
                  <a:gd name="T16" fmla="*/ 0 w 234"/>
                  <a:gd name="T17" fmla="*/ 124 h 234"/>
                  <a:gd name="T18" fmla="*/ 4 w 234"/>
                  <a:gd name="T19" fmla="*/ 148 h 234"/>
                  <a:gd name="T20" fmla="*/ 8 w 234"/>
                  <a:gd name="T21" fmla="*/ 158 h 234"/>
                  <a:gd name="T22" fmla="*/ 12 w 234"/>
                  <a:gd name="T23" fmla="*/ 170 h 234"/>
                  <a:gd name="T24" fmla="*/ 12 w 234"/>
                  <a:gd name="T25" fmla="*/ 170 h 234"/>
                  <a:gd name="T26" fmla="*/ 18 w 234"/>
                  <a:gd name="T27" fmla="*/ 180 h 234"/>
                  <a:gd name="T28" fmla="*/ 26 w 234"/>
                  <a:gd name="T29" fmla="*/ 190 h 234"/>
                  <a:gd name="T30" fmla="*/ 42 w 234"/>
                  <a:gd name="T31" fmla="*/ 206 h 234"/>
                  <a:gd name="T32" fmla="*/ 60 w 234"/>
                  <a:gd name="T33" fmla="*/ 218 h 234"/>
                  <a:gd name="T34" fmla="*/ 80 w 234"/>
                  <a:gd name="T35" fmla="*/ 228 h 234"/>
                  <a:gd name="T36" fmla="*/ 102 w 234"/>
                  <a:gd name="T37" fmla="*/ 232 h 234"/>
                  <a:gd name="T38" fmla="*/ 124 w 234"/>
                  <a:gd name="T39" fmla="*/ 234 h 234"/>
                  <a:gd name="T40" fmla="*/ 148 w 234"/>
                  <a:gd name="T41" fmla="*/ 230 h 234"/>
                  <a:gd name="T42" fmla="*/ 158 w 234"/>
                  <a:gd name="T43" fmla="*/ 226 h 234"/>
                  <a:gd name="T44" fmla="*/ 170 w 234"/>
                  <a:gd name="T45" fmla="*/ 222 h 234"/>
                  <a:gd name="T46" fmla="*/ 170 w 234"/>
                  <a:gd name="T47" fmla="*/ 222 h 234"/>
                  <a:gd name="T48" fmla="*/ 180 w 234"/>
                  <a:gd name="T49" fmla="*/ 216 h 234"/>
                  <a:gd name="T50" fmla="*/ 190 w 234"/>
                  <a:gd name="T51" fmla="*/ 208 h 234"/>
                  <a:gd name="T52" fmla="*/ 206 w 234"/>
                  <a:gd name="T53" fmla="*/ 192 h 234"/>
                  <a:gd name="T54" fmla="*/ 218 w 234"/>
                  <a:gd name="T55" fmla="*/ 174 h 234"/>
                  <a:gd name="T56" fmla="*/ 228 w 234"/>
                  <a:gd name="T57" fmla="*/ 154 h 234"/>
                  <a:gd name="T58" fmla="*/ 232 w 234"/>
                  <a:gd name="T59" fmla="*/ 132 h 234"/>
                  <a:gd name="T60" fmla="*/ 234 w 234"/>
                  <a:gd name="T61" fmla="*/ 108 h 234"/>
                  <a:gd name="T62" fmla="*/ 230 w 234"/>
                  <a:gd name="T63" fmla="*/ 86 h 234"/>
                  <a:gd name="T64" fmla="*/ 226 w 234"/>
                  <a:gd name="T65" fmla="*/ 76 h 234"/>
                  <a:gd name="T66" fmla="*/ 222 w 234"/>
                  <a:gd name="T67" fmla="*/ 64 h 234"/>
                  <a:gd name="T68" fmla="*/ 222 w 234"/>
                  <a:gd name="T69" fmla="*/ 64 h 234"/>
                  <a:gd name="T70" fmla="*/ 216 w 234"/>
                  <a:gd name="T71" fmla="*/ 54 h 234"/>
                  <a:gd name="T72" fmla="*/ 208 w 234"/>
                  <a:gd name="T73" fmla="*/ 44 h 234"/>
                  <a:gd name="T74" fmla="*/ 192 w 234"/>
                  <a:gd name="T75" fmla="*/ 28 h 234"/>
                  <a:gd name="T76" fmla="*/ 174 w 234"/>
                  <a:gd name="T77" fmla="*/ 14 h 234"/>
                  <a:gd name="T78" fmla="*/ 154 w 234"/>
                  <a:gd name="T79" fmla="*/ 6 h 234"/>
                  <a:gd name="T80" fmla="*/ 132 w 234"/>
                  <a:gd name="T81" fmla="*/ 0 h 234"/>
                  <a:gd name="T82" fmla="*/ 110 w 234"/>
                  <a:gd name="T83" fmla="*/ 0 h 234"/>
                  <a:gd name="T84" fmla="*/ 86 w 234"/>
                  <a:gd name="T85" fmla="*/ 4 h 234"/>
                  <a:gd name="T86" fmla="*/ 76 w 234"/>
                  <a:gd name="T87" fmla="*/ 8 h 234"/>
                  <a:gd name="T88" fmla="*/ 64 w 234"/>
                  <a:gd name="T89" fmla="*/ 1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4" h="234">
                    <a:moveTo>
                      <a:pt x="64" y="12"/>
                    </a:moveTo>
                    <a:lnTo>
                      <a:pt x="64" y="12"/>
                    </a:lnTo>
                    <a:lnTo>
                      <a:pt x="54" y="18"/>
                    </a:lnTo>
                    <a:lnTo>
                      <a:pt x="44" y="26"/>
                    </a:lnTo>
                    <a:lnTo>
                      <a:pt x="28" y="42"/>
                    </a:lnTo>
                    <a:lnTo>
                      <a:pt x="16" y="60"/>
                    </a:lnTo>
                    <a:lnTo>
                      <a:pt x="6" y="80"/>
                    </a:lnTo>
                    <a:lnTo>
                      <a:pt x="2" y="102"/>
                    </a:lnTo>
                    <a:lnTo>
                      <a:pt x="0" y="124"/>
                    </a:lnTo>
                    <a:lnTo>
                      <a:pt x="4" y="148"/>
                    </a:lnTo>
                    <a:lnTo>
                      <a:pt x="8" y="158"/>
                    </a:lnTo>
                    <a:lnTo>
                      <a:pt x="12" y="170"/>
                    </a:lnTo>
                    <a:lnTo>
                      <a:pt x="12" y="170"/>
                    </a:lnTo>
                    <a:lnTo>
                      <a:pt x="18" y="180"/>
                    </a:lnTo>
                    <a:lnTo>
                      <a:pt x="26" y="190"/>
                    </a:lnTo>
                    <a:lnTo>
                      <a:pt x="42" y="206"/>
                    </a:lnTo>
                    <a:lnTo>
                      <a:pt x="60" y="218"/>
                    </a:lnTo>
                    <a:lnTo>
                      <a:pt x="80" y="228"/>
                    </a:lnTo>
                    <a:lnTo>
                      <a:pt x="102" y="232"/>
                    </a:lnTo>
                    <a:lnTo>
                      <a:pt x="124" y="234"/>
                    </a:lnTo>
                    <a:lnTo>
                      <a:pt x="148" y="230"/>
                    </a:lnTo>
                    <a:lnTo>
                      <a:pt x="158" y="226"/>
                    </a:lnTo>
                    <a:lnTo>
                      <a:pt x="170" y="222"/>
                    </a:lnTo>
                    <a:lnTo>
                      <a:pt x="170" y="222"/>
                    </a:lnTo>
                    <a:lnTo>
                      <a:pt x="180" y="216"/>
                    </a:lnTo>
                    <a:lnTo>
                      <a:pt x="190" y="208"/>
                    </a:lnTo>
                    <a:lnTo>
                      <a:pt x="206" y="192"/>
                    </a:lnTo>
                    <a:lnTo>
                      <a:pt x="218" y="174"/>
                    </a:lnTo>
                    <a:lnTo>
                      <a:pt x="228" y="154"/>
                    </a:lnTo>
                    <a:lnTo>
                      <a:pt x="232" y="132"/>
                    </a:lnTo>
                    <a:lnTo>
                      <a:pt x="234" y="108"/>
                    </a:lnTo>
                    <a:lnTo>
                      <a:pt x="230" y="86"/>
                    </a:lnTo>
                    <a:lnTo>
                      <a:pt x="226" y="76"/>
                    </a:lnTo>
                    <a:lnTo>
                      <a:pt x="222" y="64"/>
                    </a:lnTo>
                    <a:lnTo>
                      <a:pt x="222" y="64"/>
                    </a:lnTo>
                    <a:lnTo>
                      <a:pt x="216" y="54"/>
                    </a:lnTo>
                    <a:lnTo>
                      <a:pt x="208" y="44"/>
                    </a:lnTo>
                    <a:lnTo>
                      <a:pt x="192" y="28"/>
                    </a:lnTo>
                    <a:lnTo>
                      <a:pt x="174" y="14"/>
                    </a:lnTo>
                    <a:lnTo>
                      <a:pt x="154" y="6"/>
                    </a:lnTo>
                    <a:lnTo>
                      <a:pt x="132" y="0"/>
                    </a:lnTo>
                    <a:lnTo>
                      <a:pt x="110" y="0"/>
                    </a:lnTo>
                    <a:lnTo>
                      <a:pt x="86" y="4"/>
                    </a:lnTo>
                    <a:lnTo>
                      <a:pt x="76" y="8"/>
                    </a:lnTo>
                    <a:lnTo>
                      <a:pt x="64"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30"/>
              <p:cNvSpPr>
                <a:spLocks/>
              </p:cNvSpPr>
              <p:nvPr/>
            </p:nvSpPr>
            <p:spPr bwMode="auto">
              <a:xfrm>
                <a:off x="4521200" y="1290638"/>
                <a:ext cx="209550" cy="266700"/>
              </a:xfrm>
              <a:custGeom>
                <a:avLst/>
                <a:gdLst>
                  <a:gd name="T0" fmla="*/ 50 w 132"/>
                  <a:gd name="T1" fmla="*/ 168 h 168"/>
                  <a:gd name="T2" fmla="*/ 44 w 132"/>
                  <a:gd name="T3" fmla="*/ 158 h 168"/>
                  <a:gd name="T4" fmla="*/ 44 w 132"/>
                  <a:gd name="T5" fmla="*/ 158 h 168"/>
                  <a:gd name="T6" fmla="*/ 50 w 132"/>
                  <a:gd name="T7" fmla="*/ 146 h 168"/>
                  <a:gd name="T8" fmla="*/ 52 w 132"/>
                  <a:gd name="T9" fmla="*/ 134 h 168"/>
                  <a:gd name="T10" fmla="*/ 50 w 132"/>
                  <a:gd name="T11" fmla="*/ 122 h 168"/>
                  <a:gd name="T12" fmla="*/ 44 w 132"/>
                  <a:gd name="T13" fmla="*/ 112 h 168"/>
                  <a:gd name="T14" fmla="*/ 44 w 132"/>
                  <a:gd name="T15" fmla="*/ 112 h 168"/>
                  <a:gd name="T16" fmla="*/ 34 w 132"/>
                  <a:gd name="T17" fmla="*/ 100 h 168"/>
                  <a:gd name="T18" fmla="*/ 14 w 132"/>
                  <a:gd name="T19" fmla="*/ 114 h 168"/>
                  <a:gd name="T20" fmla="*/ 6 w 132"/>
                  <a:gd name="T21" fmla="*/ 102 h 168"/>
                  <a:gd name="T22" fmla="*/ 24 w 132"/>
                  <a:gd name="T23" fmla="*/ 90 h 168"/>
                  <a:gd name="T24" fmla="*/ 24 w 132"/>
                  <a:gd name="T25" fmla="*/ 90 h 168"/>
                  <a:gd name="T26" fmla="*/ 18 w 132"/>
                  <a:gd name="T27" fmla="*/ 82 h 168"/>
                  <a:gd name="T28" fmla="*/ 10 w 132"/>
                  <a:gd name="T29" fmla="*/ 72 h 168"/>
                  <a:gd name="T30" fmla="*/ 10 w 132"/>
                  <a:gd name="T31" fmla="*/ 72 h 168"/>
                  <a:gd name="T32" fmla="*/ 4 w 132"/>
                  <a:gd name="T33" fmla="*/ 64 h 168"/>
                  <a:gd name="T34" fmla="*/ 2 w 132"/>
                  <a:gd name="T35" fmla="*/ 54 h 168"/>
                  <a:gd name="T36" fmla="*/ 0 w 132"/>
                  <a:gd name="T37" fmla="*/ 46 h 168"/>
                  <a:gd name="T38" fmla="*/ 2 w 132"/>
                  <a:gd name="T39" fmla="*/ 38 h 168"/>
                  <a:gd name="T40" fmla="*/ 4 w 132"/>
                  <a:gd name="T41" fmla="*/ 30 h 168"/>
                  <a:gd name="T42" fmla="*/ 8 w 132"/>
                  <a:gd name="T43" fmla="*/ 22 h 168"/>
                  <a:gd name="T44" fmla="*/ 14 w 132"/>
                  <a:gd name="T45" fmla="*/ 16 h 168"/>
                  <a:gd name="T46" fmla="*/ 22 w 132"/>
                  <a:gd name="T47" fmla="*/ 10 h 168"/>
                  <a:gd name="T48" fmla="*/ 22 w 132"/>
                  <a:gd name="T49" fmla="*/ 10 h 168"/>
                  <a:gd name="T50" fmla="*/ 36 w 132"/>
                  <a:gd name="T51" fmla="*/ 2 h 168"/>
                  <a:gd name="T52" fmla="*/ 46 w 132"/>
                  <a:gd name="T53" fmla="*/ 0 h 168"/>
                  <a:gd name="T54" fmla="*/ 52 w 132"/>
                  <a:gd name="T55" fmla="*/ 14 h 168"/>
                  <a:gd name="T56" fmla="*/ 52 w 132"/>
                  <a:gd name="T57" fmla="*/ 14 h 168"/>
                  <a:gd name="T58" fmla="*/ 42 w 132"/>
                  <a:gd name="T59" fmla="*/ 16 h 168"/>
                  <a:gd name="T60" fmla="*/ 32 w 132"/>
                  <a:gd name="T61" fmla="*/ 22 h 168"/>
                  <a:gd name="T62" fmla="*/ 32 w 132"/>
                  <a:gd name="T63" fmla="*/ 22 h 168"/>
                  <a:gd name="T64" fmla="*/ 26 w 132"/>
                  <a:gd name="T65" fmla="*/ 26 h 168"/>
                  <a:gd name="T66" fmla="*/ 22 w 132"/>
                  <a:gd name="T67" fmla="*/ 32 h 168"/>
                  <a:gd name="T68" fmla="*/ 20 w 132"/>
                  <a:gd name="T69" fmla="*/ 36 h 168"/>
                  <a:gd name="T70" fmla="*/ 20 w 132"/>
                  <a:gd name="T71" fmla="*/ 40 h 168"/>
                  <a:gd name="T72" fmla="*/ 20 w 132"/>
                  <a:gd name="T73" fmla="*/ 50 h 168"/>
                  <a:gd name="T74" fmla="*/ 26 w 132"/>
                  <a:gd name="T75" fmla="*/ 60 h 168"/>
                  <a:gd name="T76" fmla="*/ 26 w 132"/>
                  <a:gd name="T77" fmla="*/ 60 h 168"/>
                  <a:gd name="T78" fmla="*/ 34 w 132"/>
                  <a:gd name="T79" fmla="*/ 70 h 168"/>
                  <a:gd name="T80" fmla="*/ 42 w 132"/>
                  <a:gd name="T81" fmla="*/ 78 h 168"/>
                  <a:gd name="T82" fmla="*/ 70 w 132"/>
                  <a:gd name="T83" fmla="*/ 58 h 168"/>
                  <a:gd name="T84" fmla="*/ 78 w 132"/>
                  <a:gd name="T85" fmla="*/ 70 h 168"/>
                  <a:gd name="T86" fmla="*/ 50 w 132"/>
                  <a:gd name="T87" fmla="*/ 88 h 168"/>
                  <a:gd name="T88" fmla="*/ 50 w 132"/>
                  <a:gd name="T89" fmla="*/ 88 h 168"/>
                  <a:gd name="T90" fmla="*/ 58 w 132"/>
                  <a:gd name="T91" fmla="*/ 98 h 168"/>
                  <a:gd name="T92" fmla="*/ 64 w 132"/>
                  <a:gd name="T93" fmla="*/ 110 h 168"/>
                  <a:gd name="T94" fmla="*/ 64 w 132"/>
                  <a:gd name="T95" fmla="*/ 110 h 168"/>
                  <a:gd name="T96" fmla="*/ 66 w 132"/>
                  <a:gd name="T97" fmla="*/ 116 h 168"/>
                  <a:gd name="T98" fmla="*/ 66 w 132"/>
                  <a:gd name="T99" fmla="*/ 124 h 168"/>
                  <a:gd name="T100" fmla="*/ 64 w 132"/>
                  <a:gd name="T101" fmla="*/ 138 h 168"/>
                  <a:gd name="T102" fmla="*/ 64 w 132"/>
                  <a:gd name="T103" fmla="*/ 138 h 168"/>
                  <a:gd name="T104" fmla="*/ 122 w 132"/>
                  <a:gd name="T105" fmla="*/ 98 h 168"/>
                  <a:gd name="T106" fmla="*/ 132 w 132"/>
                  <a:gd name="T107" fmla="*/ 112 h 168"/>
                  <a:gd name="T108" fmla="*/ 50 w 132"/>
                  <a:gd name="T10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168">
                    <a:moveTo>
                      <a:pt x="50" y="168"/>
                    </a:moveTo>
                    <a:lnTo>
                      <a:pt x="44" y="158"/>
                    </a:lnTo>
                    <a:lnTo>
                      <a:pt x="44" y="158"/>
                    </a:lnTo>
                    <a:lnTo>
                      <a:pt x="50" y="146"/>
                    </a:lnTo>
                    <a:lnTo>
                      <a:pt x="52" y="134"/>
                    </a:lnTo>
                    <a:lnTo>
                      <a:pt x="50" y="122"/>
                    </a:lnTo>
                    <a:lnTo>
                      <a:pt x="44" y="112"/>
                    </a:lnTo>
                    <a:lnTo>
                      <a:pt x="44" y="112"/>
                    </a:lnTo>
                    <a:lnTo>
                      <a:pt x="34" y="100"/>
                    </a:lnTo>
                    <a:lnTo>
                      <a:pt x="14" y="114"/>
                    </a:lnTo>
                    <a:lnTo>
                      <a:pt x="6" y="102"/>
                    </a:lnTo>
                    <a:lnTo>
                      <a:pt x="24" y="90"/>
                    </a:lnTo>
                    <a:lnTo>
                      <a:pt x="24" y="90"/>
                    </a:lnTo>
                    <a:lnTo>
                      <a:pt x="18" y="82"/>
                    </a:lnTo>
                    <a:lnTo>
                      <a:pt x="10" y="72"/>
                    </a:lnTo>
                    <a:lnTo>
                      <a:pt x="10" y="72"/>
                    </a:lnTo>
                    <a:lnTo>
                      <a:pt x="4" y="64"/>
                    </a:lnTo>
                    <a:lnTo>
                      <a:pt x="2" y="54"/>
                    </a:lnTo>
                    <a:lnTo>
                      <a:pt x="0" y="46"/>
                    </a:lnTo>
                    <a:lnTo>
                      <a:pt x="2" y="38"/>
                    </a:lnTo>
                    <a:lnTo>
                      <a:pt x="4" y="30"/>
                    </a:lnTo>
                    <a:lnTo>
                      <a:pt x="8" y="22"/>
                    </a:lnTo>
                    <a:lnTo>
                      <a:pt x="14" y="16"/>
                    </a:lnTo>
                    <a:lnTo>
                      <a:pt x="22" y="10"/>
                    </a:lnTo>
                    <a:lnTo>
                      <a:pt x="22" y="10"/>
                    </a:lnTo>
                    <a:lnTo>
                      <a:pt x="36" y="2"/>
                    </a:lnTo>
                    <a:lnTo>
                      <a:pt x="46" y="0"/>
                    </a:lnTo>
                    <a:lnTo>
                      <a:pt x="52" y="14"/>
                    </a:lnTo>
                    <a:lnTo>
                      <a:pt x="52" y="14"/>
                    </a:lnTo>
                    <a:lnTo>
                      <a:pt x="42" y="16"/>
                    </a:lnTo>
                    <a:lnTo>
                      <a:pt x="32" y="22"/>
                    </a:lnTo>
                    <a:lnTo>
                      <a:pt x="32" y="22"/>
                    </a:lnTo>
                    <a:lnTo>
                      <a:pt x="26" y="26"/>
                    </a:lnTo>
                    <a:lnTo>
                      <a:pt x="22" y="32"/>
                    </a:lnTo>
                    <a:lnTo>
                      <a:pt x="20" y="36"/>
                    </a:lnTo>
                    <a:lnTo>
                      <a:pt x="20" y="40"/>
                    </a:lnTo>
                    <a:lnTo>
                      <a:pt x="20" y="50"/>
                    </a:lnTo>
                    <a:lnTo>
                      <a:pt x="26" y="60"/>
                    </a:lnTo>
                    <a:lnTo>
                      <a:pt x="26" y="60"/>
                    </a:lnTo>
                    <a:lnTo>
                      <a:pt x="34" y="70"/>
                    </a:lnTo>
                    <a:lnTo>
                      <a:pt x="42" y="78"/>
                    </a:lnTo>
                    <a:lnTo>
                      <a:pt x="70" y="58"/>
                    </a:lnTo>
                    <a:lnTo>
                      <a:pt x="78" y="70"/>
                    </a:lnTo>
                    <a:lnTo>
                      <a:pt x="50" y="88"/>
                    </a:lnTo>
                    <a:lnTo>
                      <a:pt x="50" y="88"/>
                    </a:lnTo>
                    <a:lnTo>
                      <a:pt x="58" y="98"/>
                    </a:lnTo>
                    <a:lnTo>
                      <a:pt x="64" y="110"/>
                    </a:lnTo>
                    <a:lnTo>
                      <a:pt x="64" y="110"/>
                    </a:lnTo>
                    <a:lnTo>
                      <a:pt x="66" y="116"/>
                    </a:lnTo>
                    <a:lnTo>
                      <a:pt x="66" y="124"/>
                    </a:lnTo>
                    <a:lnTo>
                      <a:pt x="64" y="138"/>
                    </a:lnTo>
                    <a:lnTo>
                      <a:pt x="64" y="138"/>
                    </a:lnTo>
                    <a:lnTo>
                      <a:pt x="122" y="98"/>
                    </a:lnTo>
                    <a:lnTo>
                      <a:pt x="132" y="112"/>
                    </a:lnTo>
                    <a:lnTo>
                      <a:pt x="50" y="1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104" name="Group 103"/>
          <p:cNvGrpSpPr/>
          <p:nvPr/>
        </p:nvGrpSpPr>
        <p:grpSpPr>
          <a:xfrm>
            <a:off x="5161294" y="3532320"/>
            <a:ext cx="371475" cy="371590"/>
            <a:chOff x="4419600" y="1236663"/>
            <a:chExt cx="371475" cy="371475"/>
          </a:xfrm>
          <a:solidFill>
            <a:schemeClr val="accent3">
              <a:lumMod val="40000"/>
              <a:lumOff val="60000"/>
            </a:schemeClr>
          </a:solidFill>
        </p:grpSpPr>
        <p:sp>
          <p:nvSpPr>
            <p:cNvPr id="105" name="Freeform 28"/>
            <p:cNvSpPr>
              <a:spLocks/>
            </p:cNvSpPr>
            <p:nvPr/>
          </p:nvSpPr>
          <p:spPr bwMode="auto">
            <a:xfrm>
              <a:off x="4419600" y="1236663"/>
              <a:ext cx="371475" cy="371475"/>
            </a:xfrm>
            <a:custGeom>
              <a:avLst/>
              <a:gdLst>
                <a:gd name="T0" fmla="*/ 64 w 234"/>
                <a:gd name="T1" fmla="*/ 12 h 234"/>
                <a:gd name="T2" fmla="*/ 64 w 234"/>
                <a:gd name="T3" fmla="*/ 12 h 234"/>
                <a:gd name="T4" fmla="*/ 54 w 234"/>
                <a:gd name="T5" fmla="*/ 18 h 234"/>
                <a:gd name="T6" fmla="*/ 44 w 234"/>
                <a:gd name="T7" fmla="*/ 26 h 234"/>
                <a:gd name="T8" fmla="*/ 28 w 234"/>
                <a:gd name="T9" fmla="*/ 42 h 234"/>
                <a:gd name="T10" fmla="*/ 16 w 234"/>
                <a:gd name="T11" fmla="*/ 60 h 234"/>
                <a:gd name="T12" fmla="*/ 6 w 234"/>
                <a:gd name="T13" fmla="*/ 80 h 234"/>
                <a:gd name="T14" fmla="*/ 2 w 234"/>
                <a:gd name="T15" fmla="*/ 102 h 234"/>
                <a:gd name="T16" fmla="*/ 0 w 234"/>
                <a:gd name="T17" fmla="*/ 124 h 234"/>
                <a:gd name="T18" fmla="*/ 4 w 234"/>
                <a:gd name="T19" fmla="*/ 148 h 234"/>
                <a:gd name="T20" fmla="*/ 8 w 234"/>
                <a:gd name="T21" fmla="*/ 158 h 234"/>
                <a:gd name="T22" fmla="*/ 12 w 234"/>
                <a:gd name="T23" fmla="*/ 170 h 234"/>
                <a:gd name="T24" fmla="*/ 12 w 234"/>
                <a:gd name="T25" fmla="*/ 170 h 234"/>
                <a:gd name="T26" fmla="*/ 18 w 234"/>
                <a:gd name="T27" fmla="*/ 180 h 234"/>
                <a:gd name="T28" fmla="*/ 26 w 234"/>
                <a:gd name="T29" fmla="*/ 190 h 234"/>
                <a:gd name="T30" fmla="*/ 42 w 234"/>
                <a:gd name="T31" fmla="*/ 206 h 234"/>
                <a:gd name="T32" fmla="*/ 60 w 234"/>
                <a:gd name="T33" fmla="*/ 218 h 234"/>
                <a:gd name="T34" fmla="*/ 80 w 234"/>
                <a:gd name="T35" fmla="*/ 228 h 234"/>
                <a:gd name="T36" fmla="*/ 102 w 234"/>
                <a:gd name="T37" fmla="*/ 232 h 234"/>
                <a:gd name="T38" fmla="*/ 124 w 234"/>
                <a:gd name="T39" fmla="*/ 234 h 234"/>
                <a:gd name="T40" fmla="*/ 148 w 234"/>
                <a:gd name="T41" fmla="*/ 230 h 234"/>
                <a:gd name="T42" fmla="*/ 158 w 234"/>
                <a:gd name="T43" fmla="*/ 226 h 234"/>
                <a:gd name="T44" fmla="*/ 170 w 234"/>
                <a:gd name="T45" fmla="*/ 222 h 234"/>
                <a:gd name="T46" fmla="*/ 170 w 234"/>
                <a:gd name="T47" fmla="*/ 222 h 234"/>
                <a:gd name="T48" fmla="*/ 180 w 234"/>
                <a:gd name="T49" fmla="*/ 216 h 234"/>
                <a:gd name="T50" fmla="*/ 190 w 234"/>
                <a:gd name="T51" fmla="*/ 208 h 234"/>
                <a:gd name="T52" fmla="*/ 206 w 234"/>
                <a:gd name="T53" fmla="*/ 192 h 234"/>
                <a:gd name="T54" fmla="*/ 218 w 234"/>
                <a:gd name="T55" fmla="*/ 174 h 234"/>
                <a:gd name="T56" fmla="*/ 228 w 234"/>
                <a:gd name="T57" fmla="*/ 154 h 234"/>
                <a:gd name="T58" fmla="*/ 232 w 234"/>
                <a:gd name="T59" fmla="*/ 132 h 234"/>
                <a:gd name="T60" fmla="*/ 234 w 234"/>
                <a:gd name="T61" fmla="*/ 108 h 234"/>
                <a:gd name="T62" fmla="*/ 230 w 234"/>
                <a:gd name="T63" fmla="*/ 86 h 234"/>
                <a:gd name="T64" fmla="*/ 226 w 234"/>
                <a:gd name="T65" fmla="*/ 76 h 234"/>
                <a:gd name="T66" fmla="*/ 222 w 234"/>
                <a:gd name="T67" fmla="*/ 64 h 234"/>
                <a:gd name="T68" fmla="*/ 222 w 234"/>
                <a:gd name="T69" fmla="*/ 64 h 234"/>
                <a:gd name="T70" fmla="*/ 216 w 234"/>
                <a:gd name="T71" fmla="*/ 54 h 234"/>
                <a:gd name="T72" fmla="*/ 208 w 234"/>
                <a:gd name="T73" fmla="*/ 44 h 234"/>
                <a:gd name="T74" fmla="*/ 192 w 234"/>
                <a:gd name="T75" fmla="*/ 28 h 234"/>
                <a:gd name="T76" fmla="*/ 174 w 234"/>
                <a:gd name="T77" fmla="*/ 14 h 234"/>
                <a:gd name="T78" fmla="*/ 154 w 234"/>
                <a:gd name="T79" fmla="*/ 6 h 234"/>
                <a:gd name="T80" fmla="*/ 132 w 234"/>
                <a:gd name="T81" fmla="*/ 0 h 234"/>
                <a:gd name="T82" fmla="*/ 110 w 234"/>
                <a:gd name="T83" fmla="*/ 0 h 234"/>
                <a:gd name="T84" fmla="*/ 86 w 234"/>
                <a:gd name="T85" fmla="*/ 4 h 234"/>
                <a:gd name="T86" fmla="*/ 76 w 234"/>
                <a:gd name="T87" fmla="*/ 8 h 234"/>
                <a:gd name="T88" fmla="*/ 64 w 234"/>
                <a:gd name="T89" fmla="*/ 1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4" h="234">
                  <a:moveTo>
                    <a:pt x="64" y="12"/>
                  </a:moveTo>
                  <a:lnTo>
                    <a:pt x="64" y="12"/>
                  </a:lnTo>
                  <a:lnTo>
                    <a:pt x="54" y="18"/>
                  </a:lnTo>
                  <a:lnTo>
                    <a:pt x="44" y="26"/>
                  </a:lnTo>
                  <a:lnTo>
                    <a:pt x="28" y="42"/>
                  </a:lnTo>
                  <a:lnTo>
                    <a:pt x="16" y="60"/>
                  </a:lnTo>
                  <a:lnTo>
                    <a:pt x="6" y="80"/>
                  </a:lnTo>
                  <a:lnTo>
                    <a:pt x="2" y="102"/>
                  </a:lnTo>
                  <a:lnTo>
                    <a:pt x="0" y="124"/>
                  </a:lnTo>
                  <a:lnTo>
                    <a:pt x="4" y="148"/>
                  </a:lnTo>
                  <a:lnTo>
                    <a:pt x="8" y="158"/>
                  </a:lnTo>
                  <a:lnTo>
                    <a:pt x="12" y="170"/>
                  </a:lnTo>
                  <a:lnTo>
                    <a:pt x="12" y="170"/>
                  </a:lnTo>
                  <a:lnTo>
                    <a:pt x="18" y="180"/>
                  </a:lnTo>
                  <a:lnTo>
                    <a:pt x="26" y="190"/>
                  </a:lnTo>
                  <a:lnTo>
                    <a:pt x="42" y="206"/>
                  </a:lnTo>
                  <a:lnTo>
                    <a:pt x="60" y="218"/>
                  </a:lnTo>
                  <a:lnTo>
                    <a:pt x="80" y="228"/>
                  </a:lnTo>
                  <a:lnTo>
                    <a:pt x="102" y="232"/>
                  </a:lnTo>
                  <a:lnTo>
                    <a:pt x="124" y="234"/>
                  </a:lnTo>
                  <a:lnTo>
                    <a:pt x="148" y="230"/>
                  </a:lnTo>
                  <a:lnTo>
                    <a:pt x="158" y="226"/>
                  </a:lnTo>
                  <a:lnTo>
                    <a:pt x="170" y="222"/>
                  </a:lnTo>
                  <a:lnTo>
                    <a:pt x="170" y="222"/>
                  </a:lnTo>
                  <a:lnTo>
                    <a:pt x="180" y="216"/>
                  </a:lnTo>
                  <a:lnTo>
                    <a:pt x="190" y="208"/>
                  </a:lnTo>
                  <a:lnTo>
                    <a:pt x="206" y="192"/>
                  </a:lnTo>
                  <a:lnTo>
                    <a:pt x="218" y="174"/>
                  </a:lnTo>
                  <a:lnTo>
                    <a:pt x="228" y="154"/>
                  </a:lnTo>
                  <a:lnTo>
                    <a:pt x="232" y="132"/>
                  </a:lnTo>
                  <a:lnTo>
                    <a:pt x="234" y="108"/>
                  </a:lnTo>
                  <a:lnTo>
                    <a:pt x="230" y="86"/>
                  </a:lnTo>
                  <a:lnTo>
                    <a:pt x="226" y="76"/>
                  </a:lnTo>
                  <a:lnTo>
                    <a:pt x="222" y="64"/>
                  </a:lnTo>
                  <a:lnTo>
                    <a:pt x="222" y="64"/>
                  </a:lnTo>
                  <a:lnTo>
                    <a:pt x="216" y="54"/>
                  </a:lnTo>
                  <a:lnTo>
                    <a:pt x="208" y="44"/>
                  </a:lnTo>
                  <a:lnTo>
                    <a:pt x="192" y="28"/>
                  </a:lnTo>
                  <a:lnTo>
                    <a:pt x="174" y="14"/>
                  </a:lnTo>
                  <a:lnTo>
                    <a:pt x="154" y="6"/>
                  </a:lnTo>
                  <a:lnTo>
                    <a:pt x="132" y="0"/>
                  </a:lnTo>
                  <a:lnTo>
                    <a:pt x="110" y="0"/>
                  </a:lnTo>
                  <a:lnTo>
                    <a:pt x="86" y="4"/>
                  </a:lnTo>
                  <a:lnTo>
                    <a:pt x="76" y="8"/>
                  </a:lnTo>
                  <a:lnTo>
                    <a:pt x="6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06" name="Group 105"/>
            <p:cNvGrpSpPr/>
            <p:nvPr/>
          </p:nvGrpSpPr>
          <p:grpSpPr>
            <a:xfrm>
              <a:off x="4419600" y="1236663"/>
              <a:ext cx="371475" cy="371475"/>
              <a:chOff x="4419600" y="1236663"/>
              <a:chExt cx="371475" cy="371475"/>
            </a:xfrm>
            <a:grpFill/>
          </p:grpSpPr>
          <p:sp>
            <p:nvSpPr>
              <p:cNvPr id="107" name="Freeform 29"/>
              <p:cNvSpPr>
                <a:spLocks/>
              </p:cNvSpPr>
              <p:nvPr/>
            </p:nvSpPr>
            <p:spPr bwMode="auto">
              <a:xfrm>
                <a:off x="4419600" y="1236663"/>
                <a:ext cx="371475" cy="371475"/>
              </a:xfrm>
              <a:custGeom>
                <a:avLst/>
                <a:gdLst>
                  <a:gd name="T0" fmla="*/ 64 w 234"/>
                  <a:gd name="T1" fmla="*/ 12 h 234"/>
                  <a:gd name="T2" fmla="*/ 64 w 234"/>
                  <a:gd name="T3" fmla="*/ 12 h 234"/>
                  <a:gd name="T4" fmla="*/ 54 w 234"/>
                  <a:gd name="T5" fmla="*/ 18 h 234"/>
                  <a:gd name="T6" fmla="*/ 44 w 234"/>
                  <a:gd name="T7" fmla="*/ 26 h 234"/>
                  <a:gd name="T8" fmla="*/ 28 w 234"/>
                  <a:gd name="T9" fmla="*/ 42 h 234"/>
                  <a:gd name="T10" fmla="*/ 16 w 234"/>
                  <a:gd name="T11" fmla="*/ 60 h 234"/>
                  <a:gd name="T12" fmla="*/ 6 w 234"/>
                  <a:gd name="T13" fmla="*/ 80 h 234"/>
                  <a:gd name="T14" fmla="*/ 2 w 234"/>
                  <a:gd name="T15" fmla="*/ 102 h 234"/>
                  <a:gd name="T16" fmla="*/ 0 w 234"/>
                  <a:gd name="T17" fmla="*/ 124 h 234"/>
                  <a:gd name="T18" fmla="*/ 4 w 234"/>
                  <a:gd name="T19" fmla="*/ 148 h 234"/>
                  <a:gd name="T20" fmla="*/ 8 w 234"/>
                  <a:gd name="T21" fmla="*/ 158 h 234"/>
                  <a:gd name="T22" fmla="*/ 12 w 234"/>
                  <a:gd name="T23" fmla="*/ 170 h 234"/>
                  <a:gd name="T24" fmla="*/ 12 w 234"/>
                  <a:gd name="T25" fmla="*/ 170 h 234"/>
                  <a:gd name="T26" fmla="*/ 18 w 234"/>
                  <a:gd name="T27" fmla="*/ 180 h 234"/>
                  <a:gd name="T28" fmla="*/ 26 w 234"/>
                  <a:gd name="T29" fmla="*/ 190 h 234"/>
                  <a:gd name="T30" fmla="*/ 42 w 234"/>
                  <a:gd name="T31" fmla="*/ 206 h 234"/>
                  <a:gd name="T32" fmla="*/ 60 w 234"/>
                  <a:gd name="T33" fmla="*/ 218 h 234"/>
                  <a:gd name="T34" fmla="*/ 80 w 234"/>
                  <a:gd name="T35" fmla="*/ 228 h 234"/>
                  <a:gd name="T36" fmla="*/ 102 w 234"/>
                  <a:gd name="T37" fmla="*/ 232 h 234"/>
                  <a:gd name="T38" fmla="*/ 124 w 234"/>
                  <a:gd name="T39" fmla="*/ 234 h 234"/>
                  <a:gd name="T40" fmla="*/ 148 w 234"/>
                  <a:gd name="T41" fmla="*/ 230 h 234"/>
                  <a:gd name="T42" fmla="*/ 158 w 234"/>
                  <a:gd name="T43" fmla="*/ 226 h 234"/>
                  <a:gd name="T44" fmla="*/ 170 w 234"/>
                  <a:gd name="T45" fmla="*/ 222 h 234"/>
                  <a:gd name="T46" fmla="*/ 170 w 234"/>
                  <a:gd name="T47" fmla="*/ 222 h 234"/>
                  <a:gd name="T48" fmla="*/ 180 w 234"/>
                  <a:gd name="T49" fmla="*/ 216 h 234"/>
                  <a:gd name="T50" fmla="*/ 190 w 234"/>
                  <a:gd name="T51" fmla="*/ 208 h 234"/>
                  <a:gd name="T52" fmla="*/ 206 w 234"/>
                  <a:gd name="T53" fmla="*/ 192 h 234"/>
                  <a:gd name="T54" fmla="*/ 218 w 234"/>
                  <a:gd name="T55" fmla="*/ 174 h 234"/>
                  <a:gd name="T56" fmla="*/ 228 w 234"/>
                  <a:gd name="T57" fmla="*/ 154 h 234"/>
                  <a:gd name="T58" fmla="*/ 232 w 234"/>
                  <a:gd name="T59" fmla="*/ 132 h 234"/>
                  <a:gd name="T60" fmla="*/ 234 w 234"/>
                  <a:gd name="T61" fmla="*/ 108 h 234"/>
                  <a:gd name="T62" fmla="*/ 230 w 234"/>
                  <a:gd name="T63" fmla="*/ 86 h 234"/>
                  <a:gd name="T64" fmla="*/ 226 w 234"/>
                  <a:gd name="T65" fmla="*/ 76 h 234"/>
                  <a:gd name="T66" fmla="*/ 222 w 234"/>
                  <a:gd name="T67" fmla="*/ 64 h 234"/>
                  <a:gd name="T68" fmla="*/ 222 w 234"/>
                  <a:gd name="T69" fmla="*/ 64 h 234"/>
                  <a:gd name="T70" fmla="*/ 216 w 234"/>
                  <a:gd name="T71" fmla="*/ 54 h 234"/>
                  <a:gd name="T72" fmla="*/ 208 w 234"/>
                  <a:gd name="T73" fmla="*/ 44 h 234"/>
                  <a:gd name="T74" fmla="*/ 192 w 234"/>
                  <a:gd name="T75" fmla="*/ 28 h 234"/>
                  <a:gd name="T76" fmla="*/ 174 w 234"/>
                  <a:gd name="T77" fmla="*/ 14 h 234"/>
                  <a:gd name="T78" fmla="*/ 154 w 234"/>
                  <a:gd name="T79" fmla="*/ 6 h 234"/>
                  <a:gd name="T80" fmla="*/ 132 w 234"/>
                  <a:gd name="T81" fmla="*/ 0 h 234"/>
                  <a:gd name="T82" fmla="*/ 110 w 234"/>
                  <a:gd name="T83" fmla="*/ 0 h 234"/>
                  <a:gd name="T84" fmla="*/ 86 w 234"/>
                  <a:gd name="T85" fmla="*/ 4 h 234"/>
                  <a:gd name="T86" fmla="*/ 76 w 234"/>
                  <a:gd name="T87" fmla="*/ 8 h 234"/>
                  <a:gd name="T88" fmla="*/ 64 w 234"/>
                  <a:gd name="T89" fmla="*/ 1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4" h="234">
                    <a:moveTo>
                      <a:pt x="64" y="12"/>
                    </a:moveTo>
                    <a:lnTo>
                      <a:pt x="64" y="12"/>
                    </a:lnTo>
                    <a:lnTo>
                      <a:pt x="54" y="18"/>
                    </a:lnTo>
                    <a:lnTo>
                      <a:pt x="44" y="26"/>
                    </a:lnTo>
                    <a:lnTo>
                      <a:pt x="28" y="42"/>
                    </a:lnTo>
                    <a:lnTo>
                      <a:pt x="16" y="60"/>
                    </a:lnTo>
                    <a:lnTo>
                      <a:pt x="6" y="80"/>
                    </a:lnTo>
                    <a:lnTo>
                      <a:pt x="2" y="102"/>
                    </a:lnTo>
                    <a:lnTo>
                      <a:pt x="0" y="124"/>
                    </a:lnTo>
                    <a:lnTo>
                      <a:pt x="4" y="148"/>
                    </a:lnTo>
                    <a:lnTo>
                      <a:pt x="8" y="158"/>
                    </a:lnTo>
                    <a:lnTo>
                      <a:pt x="12" y="170"/>
                    </a:lnTo>
                    <a:lnTo>
                      <a:pt x="12" y="170"/>
                    </a:lnTo>
                    <a:lnTo>
                      <a:pt x="18" y="180"/>
                    </a:lnTo>
                    <a:lnTo>
                      <a:pt x="26" y="190"/>
                    </a:lnTo>
                    <a:lnTo>
                      <a:pt x="42" y="206"/>
                    </a:lnTo>
                    <a:lnTo>
                      <a:pt x="60" y="218"/>
                    </a:lnTo>
                    <a:lnTo>
                      <a:pt x="80" y="228"/>
                    </a:lnTo>
                    <a:lnTo>
                      <a:pt x="102" y="232"/>
                    </a:lnTo>
                    <a:lnTo>
                      <a:pt x="124" y="234"/>
                    </a:lnTo>
                    <a:lnTo>
                      <a:pt x="148" y="230"/>
                    </a:lnTo>
                    <a:lnTo>
                      <a:pt x="158" y="226"/>
                    </a:lnTo>
                    <a:lnTo>
                      <a:pt x="170" y="222"/>
                    </a:lnTo>
                    <a:lnTo>
                      <a:pt x="170" y="222"/>
                    </a:lnTo>
                    <a:lnTo>
                      <a:pt x="180" y="216"/>
                    </a:lnTo>
                    <a:lnTo>
                      <a:pt x="190" y="208"/>
                    </a:lnTo>
                    <a:lnTo>
                      <a:pt x="206" y="192"/>
                    </a:lnTo>
                    <a:lnTo>
                      <a:pt x="218" y="174"/>
                    </a:lnTo>
                    <a:lnTo>
                      <a:pt x="228" y="154"/>
                    </a:lnTo>
                    <a:lnTo>
                      <a:pt x="232" y="132"/>
                    </a:lnTo>
                    <a:lnTo>
                      <a:pt x="234" y="108"/>
                    </a:lnTo>
                    <a:lnTo>
                      <a:pt x="230" y="86"/>
                    </a:lnTo>
                    <a:lnTo>
                      <a:pt x="226" y="76"/>
                    </a:lnTo>
                    <a:lnTo>
                      <a:pt x="222" y="64"/>
                    </a:lnTo>
                    <a:lnTo>
                      <a:pt x="222" y="64"/>
                    </a:lnTo>
                    <a:lnTo>
                      <a:pt x="216" y="54"/>
                    </a:lnTo>
                    <a:lnTo>
                      <a:pt x="208" y="44"/>
                    </a:lnTo>
                    <a:lnTo>
                      <a:pt x="192" y="28"/>
                    </a:lnTo>
                    <a:lnTo>
                      <a:pt x="174" y="14"/>
                    </a:lnTo>
                    <a:lnTo>
                      <a:pt x="154" y="6"/>
                    </a:lnTo>
                    <a:lnTo>
                      <a:pt x="132" y="0"/>
                    </a:lnTo>
                    <a:lnTo>
                      <a:pt x="110" y="0"/>
                    </a:lnTo>
                    <a:lnTo>
                      <a:pt x="86" y="4"/>
                    </a:lnTo>
                    <a:lnTo>
                      <a:pt x="76" y="8"/>
                    </a:lnTo>
                    <a:lnTo>
                      <a:pt x="64" y="1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30"/>
              <p:cNvSpPr>
                <a:spLocks/>
              </p:cNvSpPr>
              <p:nvPr/>
            </p:nvSpPr>
            <p:spPr bwMode="auto">
              <a:xfrm>
                <a:off x="4521200" y="1290638"/>
                <a:ext cx="209550" cy="266700"/>
              </a:xfrm>
              <a:custGeom>
                <a:avLst/>
                <a:gdLst>
                  <a:gd name="T0" fmla="*/ 50 w 132"/>
                  <a:gd name="T1" fmla="*/ 168 h 168"/>
                  <a:gd name="T2" fmla="*/ 44 w 132"/>
                  <a:gd name="T3" fmla="*/ 158 h 168"/>
                  <a:gd name="T4" fmla="*/ 44 w 132"/>
                  <a:gd name="T5" fmla="*/ 158 h 168"/>
                  <a:gd name="T6" fmla="*/ 50 w 132"/>
                  <a:gd name="T7" fmla="*/ 146 h 168"/>
                  <a:gd name="T8" fmla="*/ 52 w 132"/>
                  <a:gd name="T9" fmla="*/ 134 h 168"/>
                  <a:gd name="T10" fmla="*/ 50 w 132"/>
                  <a:gd name="T11" fmla="*/ 122 h 168"/>
                  <a:gd name="T12" fmla="*/ 44 w 132"/>
                  <a:gd name="T13" fmla="*/ 112 h 168"/>
                  <a:gd name="T14" fmla="*/ 44 w 132"/>
                  <a:gd name="T15" fmla="*/ 112 h 168"/>
                  <a:gd name="T16" fmla="*/ 34 w 132"/>
                  <a:gd name="T17" fmla="*/ 100 h 168"/>
                  <a:gd name="T18" fmla="*/ 14 w 132"/>
                  <a:gd name="T19" fmla="*/ 114 h 168"/>
                  <a:gd name="T20" fmla="*/ 6 w 132"/>
                  <a:gd name="T21" fmla="*/ 102 h 168"/>
                  <a:gd name="T22" fmla="*/ 24 w 132"/>
                  <a:gd name="T23" fmla="*/ 90 h 168"/>
                  <a:gd name="T24" fmla="*/ 24 w 132"/>
                  <a:gd name="T25" fmla="*/ 90 h 168"/>
                  <a:gd name="T26" fmla="*/ 18 w 132"/>
                  <a:gd name="T27" fmla="*/ 82 h 168"/>
                  <a:gd name="T28" fmla="*/ 10 w 132"/>
                  <a:gd name="T29" fmla="*/ 72 h 168"/>
                  <a:gd name="T30" fmla="*/ 10 w 132"/>
                  <a:gd name="T31" fmla="*/ 72 h 168"/>
                  <a:gd name="T32" fmla="*/ 4 w 132"/>
                  <a:gd name="T33" fmla="*/ 64 h 168"/>
                  <a:gd name="T34" fmla="*/ 2 w 132"/>
                  <a:gd name="T35" fmla="*/ 54 h 168"/>
                  <a:gd name="T36" fmla="*/ 0 w 132"/>
                  <a:gd name="T37" fmla="*/ 46 h 168"/>
                  <a:gd name="T38" fmla="*/ 2 w 132"/>
                  <a:gd name="T39" fmla="*/ 38 h 168"/>
                  <a:gd name="T40" fmla="*/ 4 w 132"/>
                  <a:gd name="T41" fmla="*/ 30 h 168"/>
                  <a:gd name="T42" fmla="*/ 8 w 132"/>
                  <a:gd name="T43" fmla="*/ 22 h 168"/>
                  <a:gd name="T44" fmla="*/ 14 w 132"/>
                  <a:gd name="T45" fmla="*/ 16 h 168"/>
                  <a:gd name="T46" fmla="*/ 22 w 132"/>
                  <a:gd name="T47" fmla="*/ 10 h 168"/>
                  <a:gd name="T48" fmla="*/ 22 w 132"/>
                  <a:gd name="T49" fmla="*/ 10 h 168"/>
                  <a:gd name="T50" fmla="*/ 36 w 132"/>
                  <a:gd name="T51" fmla="*/ 2 h 168"/>
                  <a:gd name="T52" fmla="*/ 46 w 132"/>
                  <a:gd name="T53" fmla="*/ 0 h 168"/>
                  <a:gd name="T54" fmla="*/ 52 w 132"/>
                  <a:gd name="T55" fmla="*/ 14 h 168"/>
                  <a:gd name="T56" fmla="*/ 52 w 132"/>
                  <a:gd name="T57" fmla="*/ 14 h 168"/>
                  <a:gd name="T58" fmla="*/ 42 w 132"/>
                  <a:gd name="T59" fmla="*/ 16 h 168"/>
                  <a:gd name="T60" fmla="*/ 32 w 132"/>
                  <a:gd name="T61" fmla="*/ 22 h 168"/>
                  <a:gd name="T62" fmla="*/ 32 w 132"/>
                  <a:gd name="T63" fmla="*/ 22 h 168"/>
                  <a:gd name="T64" fmla="*/ 26 w 132"/>
                  <a:gd name="T65" fmla="*/ 26 h 168"/>
                  <a:gd name="T66" fmla="*/ 22 w 132"/>
                  <a:gd name="T67" fmla="*/ 32 h 168"/>
                  <a:gd name="T68" fmla="*/ 20 w 132"/>
                  <a:gd name="T69" fmla="*/ 36 h 168"/>
                  <a:gd name="T70" fmla="*/ 20 w 132"/>
                  <a:gd name="T71" fmla="*/ 40 h 168"/>
                  <a:gd name="T72" fmla="*/ 20 w 132"/>
                  <a:gd name="T73" fmla="*/ 50 h 168"/>
                  <a:gd name="T74" fmla="*/ 26 w 132"/>
                  <a:gd name="T75" fmla="*/ 60 h 168"/>
                  <a:gd name="T76" fmla="*/ 26 w 132"/>
                  <a:gd name="T77" fmla="*/ 60 h 168"/>
                  <a:gd name="T78" fmla="*/ 34 w 132"/>
                  <a:gd name="T79" fmla="*/ 70 h 168"/>
                  <a:gd name="T80" fmla="*/ 42 w 132"/>
                  <a:gd name="T81" fmla="*/ 78 h 168"/>
                  <a:gd name="T82" fmla="*/ 70 w 132"/>
                  <a:gd name="T83" fmla="*/ 58 h 168"/>
                  <a:gd name="T84" fmla="*/ 78 w 132"/>
                  <a:gd name="T85" fmla="*/ 70 h 168"/>
                  <a:gd name="T86" fmla="*/ 50 w 132"/>
                  <a:gd name="T87" fmla="*/ 88 h 168"/>
                  <a:gd name="T88" fmla="*/ 50 w 132"/>
                  <a:gd name="T89" fmla="*/ 88 h 168"/>
                  <a:gd name="T90" fmla="*/ 58 w 132"/>
                  <a:gd name="T91" fmla="*/ 98 h 168"/>
                  <a:gd name="T92" fmla="*/ 64 w 132"/>
                  <a:gd name="T93" fmla="*/ 110 h 168"/>
                  <a:gd name="T94" fmla="*/ 64 w 132"/>
                  <a:gd name="T95" fmla="*/ 110 h 168"/>
                  <a:gd name="T96" fmla="*/ 66 w 132"/>
                  <a:gd name="T97" fmla="*/ 116 h 168"/>
                  <a:gd name="T98" fmla="*/ 66 w 132"/>
                  <a:gd name="T99" fmla="*/ 124 h 168"/>
                  <a:gd name="T100" fmla="*/ 64 w 132"/>
                  <a:gd name="T101" fmla="*/ 138 h 168"/>
                  <a:gd name="T102" fmla="*/ 64 w 132"/>
                  <a:gd name="T103" fmla="*/ 138 h 168"/>
                  <a:gd name="T104" fmla="*/ 122 w 132"/>
                  <a:gd name="T105" fmla="*/ 98 h 168"/>
                  <a:gd name="T106" fmla="*/ 132 w 132"/>
                  <a:gd name="T107" fmla="*/ 112 h 168"/>
                  <a:gd name="T108" fmla="*/ 50 w 132"/>
                  <a:gd name="T10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168">
                    <a:moveTo>
                      <a:pt x="50" y="168"/>
                    </a:moveTo>
                    <a:lnTo>
                      <a:pt x="44" y="158"/>
                    </a:lnTo>
                    <a:lnTo>
                      <a:pt x="44" y="158"/>
                    </a:lnTo>
                    <a:lnTo>
                      <a:pt x="50" y="146"/>
                    </a:lnTo>
                    <a:lnTo>
                      <a:pt x="52" y="134"/>
                    </a:lnTo>
                    <a:lnTo>
                      <a:pt x="50" y="122"/>
                    </a:lnTo>
                    <a:lnTo>
                      <a:pt x="44" y="112"/>
                    </a:lnTo>
                    <a:lnTo>
                      <a:pt x="44" y="112"/>
                    </a:lnTo>
                    <a:lnTo>
                      <a:pt x="34" y="100"/>
                    </a:lnTo>
                    <a:lnTo>
                      <a:pt x="14" y="114"/>
                    </a:lnTo>
                    <a:lnTo>
                      <a:pt x="6" y="102"/>
                    </a:lnTo>
                    <a:lnTo>
                      <a:pt x="24" y="90"/>
                    </a:lnTo>
                    <a:lnTo>
                      <a:pt x="24" y="90"/>
                    </a:lnTo>
                    <a:lnTo>
                      <a:pt x="18" y="82"/>
                    </a:lnTo>
                    <a:lnTo>
                      <a:pt x="10" y="72"/>
                    </a:lnTo>
                    <a:lnTo>
                      <a:pt x="10" y="72"/>
                    </a:lnTo>
                    <a:lnTo>
                      <a:pt x="4" y="64"/>
                    </a:lnTo>
                    <a:lnTo>
                      <a:pt x="2" y="54"/>
                    </a:lnTo>
                    <a:lnTo>
                      <a:pt x="0" y="46"/>
                    </a:lnTo>
                    <a:lnTo>
                      <a:pt x="2" y="38"/>
                    </a:lnTo>
                    <a:lnTo>
                      <a:pt x="4" y="30"/>
                    </a:lnTo>
                    <a:lnTo>
                      <a:pt x="8" y="22"/>
                    </a:lnTo>
                    <a:lnTo>
                      <a:pt x="14" y="16"/>
                    </a:lnTo>
                    <a:lnTo>
                      <a:pt x="22" y="10"/>
                    </a:lnTo>
                    <a:lnTo>
                      <a:pt x="22" y="10"/>
                    </a:lnTo>
                    <a:lnTo>
                      <a:pt x="36" y="2"/>
                    </a:lnTo>
                    <a:lnTo>
                      <a:pt x="46" y="0"/>
                    </a:lnTo>
                    <a:lnTo>
                      <a:pt x="52" y="14"/>
                    </a:lnTo>
                    <a:lnTo>
                      <a:pt x="52" y="14"/>
                    </a:lnTo>
                    <a:lnTo>
                      <a:pt x="42" y="16"/>
                    </a:lnTo>
                    <a:lnTo>
                      <a:pt x="32" y="22"/>
                    </a:lnTo>
                    <a:lnTo>
                      <a:pt x="32" y="22"/>
                    </a:lnTo>
                    <a:lnTo>
                      <a:pt x="26" y="26"/>
                    </a:lnTo>
                    <a:lnTo>
                      <a:pt x="22" y="32"/>
                    </a:lnTo>
                    <a:lnTo>
                      <a:pt x="20" y="36"/>
                    </a:lnTo>
                    <a:lnTo>
                      <a:pt x="20" y="40"/>
                    </a:lnTo>
                    <a:lnTo>
                      <a:pt x="20" y="50"/>
                    </a:lnTo>
                    <a:lnTo>
                      <a:pt x="26" y="60"/>
                    </a:lnTo>
                    <a:lnTo>
                      <a:pt x="26" y="60"/>
                    </a:lnTo>
                    <a:lnTo>
                      <a:pt x="34" y="70"/>
                    </a:lnTo>
                    <a:lnTo>
                      <a:pt x="42" y="78"/>
                    </a:lnTo>
                    <a:lnTo>
                      <a:pt x="70" y="58"/>
                    </a:lnTo>
                    <a:lnTo>
                      <a:pt x="78" y="70"/>
                    </a:lnTo>
                    <a:lnTo>
                      <a:pt x="50" y="88"/>
                    </a:lnTo>
                    <a:lnTo>
                      <a:pt x="50" y="88"/>
                    </a:lnTo>
                    <a:lnTo>
                      <a:pt x="58" y="98"/>
                    </a:lnTo>
                    <a:lnTo>
                      <a:pt x="64" y="110"/>
                    </a:lnTo>
                    <a:lnTo>
                      <a:pt x="64" y="110"/>
                    </a:lnTo>
                    <a:lnTo>
                      <a:pt x="66" y="116"/>
                    </a:lnTo>
                    <a:lnTo>
                      <a:pt x="66" y="124"/>
                    </a:lnTo>
                    <a:lnTo>
                      <a:pt x="64" y="138"/>
                    </a:lnTo>
                    <a:lnTo>
                      <a:pt x="64" y="138"/>
                    </a:lnTo>
                    <a:lnTo>
                      <a:pt x="122" y="98"/>
                    </a:lnTo>
                    <a:lnTo>
                      <a:pt x="132" y="112"/>
                    </a:lnTo>
                    <a:lnTo>
                      <a:pt x="50" y="16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42" name="Freeform 36"/>
          <p:cNvSpPr>
            <a:spLocks/>
          </p:cNvSpPr>
          <p:nvPr/>
        </p:nvSpPr>
        <p:spPr bwMode="auto">
          <a:xfrm>
            <a:off x="2820093" y="2931082"/>
            <a:ext cx="1121644" cy="498065"/>
          </a:xfrm>
          <a:custGeom>
            <a:avLst/>
            <a:gdLst>
              <a:gd name="T0" fmla="*/ 346 w 692"/>
              <a:gd name="T1" fmla="*/ 344 h 344"/>
              <a:gd name="T2" fmla="*/ 346 w 692"/>
              <a:gd name="T3" fmla="*/ 344 h 344"/>
              <a:gd name="T4" fmla="*/ 382 w 692"/>
              <a:gd name="T5" fmla="*/ 342 h 344"/>
              <a:gd name="T6" fmla="*/ 416 w 692"/>
              <a:gd name="T7" fmla="*/ 338 h 344"/>
              <a:gd name="T8" fmla="*/ 448 w 692"/>
              <a:gd name="T9" fmla="*/ 328 h 344"/>
              <a:gd name="T10" fmla="*/ 480 w 692"/>
              <a:gd name="T11" fmla="*/ 318 h 344"/>
              <a:gd name="T12" fmla="*/ 510 w 692"/>
              <a:gd name="T13" fmla="*/ 302 h 344"/>
              <a:gd name="T14" fmla="*/ 540 w 692"/>
              <a:gd name="T15" fmla="*/ 286 h 344"/>
              <a:gd name="T16" fmla="*/ 566 w 692"/>
              <a:gd name="T17" fmla="*/ 266 h 344"/>
              <a:gd name="T18" fmla="*/ 590 w 692"/>
              <a:gd name="T19" fmla="*/ 244 h 344"/>
              <a:gd name="T20" fmla="*/ 612 w 692"/>
              <a:gd name="T21" fmla="*/ 218 h 344"/>
              <a:gd name="T22" fmla="*/ 632 w 692"/>
              <a:gd name="T23" fmla="*/ 192 h 344"/>
              <a:gd name="T24" fmla="*/ 650 w 692"/>
              <a:gd name="T25" fmla="*/ 164 h 344"/>
              <a:gd name="T26" fmla="*/ 664 w 692"/>
              <a:gd name="T27" fmla="*/ 134 h 344"/>
              <a:gd name="T28" fmla="*/ 676 w 692"/>
              <a:gd name="T29" fmla="*/ 102 h 344"/>
              <a:gd name="T30" fmla="*/ 686 w 692"/>
              <a:gd name="T31" fmla="*/ 70 h 344"/>
              <a:gd name="T32" fmla="*/ 690 w 692"/>
              <a:gd name="T33" fmla="*/ 34 h 344"/>
              <a:gd name="T34" fmla="*/ 692 w 692"/>
              <a:gd name="T35" fmla="*/ 0 h 344"/>
              <a:gd name="T36" fmla="*/ 0 w 692"/>
              <a:gd name="T37" fmla="*/ 0 h 344"/>
              <a:gd name="T38" fmla="*/ 0 w 692"/>
              <a:gd name="T39" fmla="*/ 0 h 344"/>
              <a:gd name="T40" fmla="*/ 2 w 692"/>
              <a:gd name="T41" fmla="*/ 34 h 344"/>
              <a:gd name="T42" fmla="*/ 6 w 692"/>
              <a:gd name="T43" fmla="*/ 70 h 344"/>
              <a:gd name="T44" fmla="*/ 16 w 692"/>
              <a:gd name="T45" fmla="*/ 102 h 344"/>
              <a:gd name="T46" fmla="*/ 28 w 692"/>
              <a:gd name="T47" fmla="*/ 134 h 344"/>
              <a:gd name="T48" fmla="*/ 42 w 692"/>
              <a:gd name="T49" fmla="*/ 164 h 344"/>
              <a:gd name="T50" fmla="*/ 60 w 692"/>
              <a:gd name="T51" fmla="*/ 192 h 344"/>
              <a:gd name="T52" fmla="*/ 80 w 692"/>
              <a:gd name="T53" fmla="*/ 218 h 344"/>
              <a:gd name="T54" fmla="*/ 102 w 692"/>
              <a:gd name="T55" fmla="*/ 244 h 344"/>
              <a:gd name="T56" fmla="*/ 126 w 692"/>
              <a:gd name="T57" fmla="*/ 266 h 344"/>
              <a:gd name="T58" fmla="*/ 152 w 692"/>
              <a:gd name="T59" fmla="*/ 286 h 344"/>
              <a:gd name="T60" fmla="*/ 182 w 692"/>
              <a:gd name="T61" fmla="*/ 302 h 344"/>
              <a:gd name="T62" fmla="*/ 212 w 692"/>
              <a:gd name="T63" fmla="*/ 318 h 344"/>
              <a:gd name="T64" fmla="*/ 244 w 692"/>
              <a:gd name="T65" fmla="*/ 328 h 344"/>
              <a:gd name="T66" fmla="*/ 276 w 692"/>
              <a:gd name="T67" fmla="*/ 338 h 344"/>
              <a:gd name="T68" fmla="*/ 310 w 692"/>
              <a:gd name="T69" fmla="*/ 342 h 344"/>
              <a:gd name="T70" fmla="*/ 346 w 692"/>
              <a:gd name="T71"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2" h="344">
                <a:moveTo>
                  <a:pt x="346" y="344"/>
                </a:moveTo>
                <a:lnTo>
                  <a:pt x="346" y="344"/>
                </a:lnTo>
                <a:lnTo>
                  <a:pt x="382" y="342"/>
                </a:lnTo>
                <a:lnTo>
                  <a:pt x="416" y="338"/>
                </a:lnTo>
                <a:lnTo>
                  <a:pt x="448" y="328"/>
                </a:lnTo>
                <a:lnTo>
                  <a:pt x="480" y="318"/>
                </a:lnTo>
                <a:lnTo>
                  <a:pt x="510" y="302"/>
                </a:lnTo>
                <a:lnTo>
                  <a:pt x="540" y="286"/>
                </a:lnTo>
                <a:lnTo>
                  <a:pt x="566" y="266"/>
                </a:lnTo>
                <a:lnTo>
                  <a:pt x="590" y="244"/>
                </a:lnTo>
                <a:lnTo>
                  <a:pt x="612" y="218"/>
                </a:lnTo>
                <a:lnTo>
                  <a:pt x="632" y="192"/>
                </a:lnTo>
                <a:lnTo>
                  <a:pt x="650" y="164"/>
                </a:lnTo>
                <a:lnTo>
                  <a:pt x="664" y="134"/>
                </a:lnTo>
                <a:lnTo>
                  <a:pt x="676" y="102"/>
                </a:lnTo>
                <a:lnTo>
                  <a:pt x="686" y="70"/>
                </a:lnTo>
                <a:lnTo>
                  <a:pt x="690" y="34"/>
                </a:lnTo>
                <a:lnTo>
                  <a:pt x="692" y="0"/>
                </a:lnTo>
                <a:lnTo>
                  <a:pt x="0" y="0"/>
                </a:lnTo>
                <a:lnTo>
                  <a:pt x="0" y="0"/>
                </a:lnTo>
                <a:lnTo>
                  <a:pt x="2" y="34"/>
                </a:lnTo>
                <a:lnTo>
                  <a:pt x="6" y="70"/>
                </a:lnTo>
                <a:lnTo>
                  <a:pt x="16" y="102"/>
                </a:lnTo>
                <a:lnTo>
                  <a:pt x="28" y="134"/>
                </a:lnTo>
                <a:lnTo>
                  <a:pt x="42" y="164"/>
                </a:lnTo>
                <a:lnTo>
                  <a:pt x="60" y="192"/>
                </a:lnTo>
                <a:lnTo>
                  <a:pt x="80" y="218"/>
                </a:lnTo>
                <a:lnTo>
                  <a:pt x="102" y="244"/>
                </a:lnTo>
                <a:lnTo>
                  <a:pt x="126" y="266"/>
                </a:lnTo>
                <a:lnTo>
                  <a:pt x="152" y="286"/>
                </a:lnTo>
                <a:lnTo>
                  <a:pt x="182" y="302"/>
                </a:lnTo>
                <a:lnTo>
                  <a:pt x="212" y="318"/>
                </a:lnTo>
                <a:lnTo>
                  <a:pt x="244" y="328"/>
                </a:lnTo>
                <a:lnTo>
                  <a:pt x="276" y="338"/>
                </a:lnTo>
                <a:lnTo>
                  <a:pt x="310" y="342"/>
                </a:lnTo>
                <a:lnTo>
                  <a:pt x="346" y="344"/>
                </a:lnTo>
                <a:close/>
              </a:path>
            </a:pathLst>
          </a:custGeom>
          <a:solidFill>
            <a:srgbClr val="9194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TextBox 96"/>
          <p:cNvSpPr txBox="1"/>
          <p:nvPr/>
        </p:nvSpPr>
        <p:spPr>
          <a:xfrm>
            <a:off x="2868600" y="2913258"/>
            <a:ext cx="1046277" cy="523382"/>
          </a:xfrm>
          <a:prstGeom prst="rect">
            <a:avLst/>
          </a:prstGeom>
          <a:noFill/>
        </p:spPr>
        <p:txBody>
          <a:bodyPr wrap="square" rtlCol="0">
            <a:spAutoFit/>
          </a:bodyPr>
          <a:lstStyle/>
          <a:p>
            <a:pPr algn="ctr"/>
            <a:r>
              <a:rPr lang="en-GB" sz="1400" b="1" dirty="0">
                <a:solidFill>
                  <a:schemeClr val="bg1"/>
                </a:solidFill>
                <a:latin typeface="+mj-lt"/>
              </a:rPr>
              <a:t>Rainy day</a:t>
            </a:r>
          </a:p>
          <a:p>
            <a:pPr algn="ctr"/>
            <a:r>
              <a:rPr lang="en-GB" sz="1400" b="1" dirty="0">
                <a:solidFill>
                  <a:schemeClr val="bg1"/>
                </a:solidFill>
                <a:latin typeface="+mj-lt"/>
              </a:rPr>
              <a:t>fund</a:t>
            </a:r>
          </a:p>
        </p:txBody>
      </p:sp>
    </p:spTree>
    <p:extLst>
      <p:ext uri="{BB962C8B-B14F-4D97-AF65-F5344CB8AC3E}">
        <p14:creationId xmlns:p14="http://schemas.microsoft.com/office/powerpoint/2010/main" val="354061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500"/>
                                        <p:tgtEl>
                                          <p:spTgt spid="185"/>
                                        </p:tgtEl>
                                      </p:cBhvr>
                                    </p:animEffect>
                                  </p:childTnLst>
                                </p:cTn>
                              </p:par>
                              <p:par>
                                <p:cTn id="8" presetID="10"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fade">
                                      <p:cBhvr>
                                        <p:cTn id="14" dur="500"/>
                                        <p:tgtEl>
                                          <p:spTgt spid="6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fade">
                                      <p:cBhvr>
                                        <p:cTn id="17" dur="500"/>
                                        <p:tgtEl>
                                          <p:spTgt spid="83"/>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0"/>
                                        </p:tgtEl>
                                        <p:attrNameLst>
                                          <p:attrName>style.visibility</p:attrName>
                                        </p:attrNameLst>
                                      </p:cBhvr>
                                      <p:to>
                                        <p:strVal val="visible"/>
                                      </p:to>
                                    </p:set>
                                    <p:animEffect transition="in" filter="fade">
                                      <p:cBhvr>
                                        <p:cTn id="24" dur="500"/>
                                        <p:tgtEl>
                                          <p:spTgt spid="80"/>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77"/>
                                        </p:tgtEl>
                                        <p:attrNameLst>
                                          <p:attrName>style.visibility</p:attrName>
                                        </p:attrNameLst>
                                      </p:cBhvr>
                                      <p:to>
                                        <p:strVal val="visible"/>
                                      </p:to>
                                    </p:set>
                                    <p:animEffect transition="in" filter="fade">
                                      <p:cBhvr>
                                        <p:cTn id="28" dur="500"/>
                                        <p:tgtEl>
                                          <p:spTgt spid="77"/>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120"/>
                                        </p:tgtEl>
                                        <p:attrNameLst>
                                          <p:attrName>style.visibility</p:attrName>
                                        </p:attrNameLst>
                                      </p:cBhvr>
                                      <p:to>
                                        <p:strVal val="visible"/>
                                      </p:to>
                                    </p:set>
                                    <p:animEffect transition="in" filter="fade">
                                      <p:cBhvr>
                                        <p:cTn id="32" dur="500"/>
                                        <p:tgtEl>
                                          <p:spTgt spid="120"/>
                                        </p:tgtEl>
                                      </p:cBhvr>
                                    </p:animEffect>
                                  </p:childTnLst>
                                </p:cTn>
                              </p:par>
                              <p:par>
                                <p:cTn id="33" presetID="10" presetClass="entr" presetSubtype="0" fill="hold" nodeType="withEffect">
                                  <p:stCondLst>
                                    <p:cond delay="0"/>
                                  </p:stCondLst>
                                  <p:childTnLst>
                                    <p:set>
                                      <p:cBhvr>
                                        <p:cTn id="34" dur="1" fill="hold">
                                          <p:stCondLst>
                                            <p:cond delay="0"/>
                                          </p:stCondLst>
                                        </p:cTn>
                                        <p:tgtEl>
                                          <p:spTgt spid="117"/>
                                        </p:tgtEl>
                                        <p:attrNameLst>
                                          <p:attrName>style.visibility</p:attrName>
                                        </p:attrNameLst>
                                      </p:cBhvr>
                                      <p:to>
                                        <p:strVal val="visible"/>
                                      </p:to>
                                    </p:set>
                                    <p:animEffect transition="in" filter="fade">
                                      <p:cBhvr>
                                        <p:cTn id="35" dur="500"/>
                                        <p:tgtEl>
                                          <p:spTgt spid="117"/>
                                        </p:tgtEl>
                                      </p:cBhvr>
                                    </p:animEffect>
                                  </p:childTnLst>
                                </p:cTn>
                              </p:par>
                            </p:childTnLst>
                          </p:cTn>
                        </p:par>
                        <p:par>
                          <p:cTn id="36" fill="hold">
                            <p:stCondLst>
                              <p:cond delay="2500"/>
                            </p:stCondLst>
                            <p:childTnLst>
                              <p:par>
                                <p:cTn id="37" presetID="10" presetClass="entr" presetSubtype="0" fill="hold" nodeType="after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fade">
                                      <p:cBhvr>
                                        <p:cTn id="39" dur="500"/>
                                        <p:tgtEl>
                                          <p:spTgt spid="74"/>
                                        </p:tgtEl>
                                      </p:cBhvr>
                                    </p:animEffect>
                                  </p:childTnLst>
                                </p:cTn>
                              </p:par>
                              <p:par>
                                <p:cTn id="40" presetID="10" presetClass="entr" presetSubtype="0" fill="hold" nodeType="with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fade">
                                      <p:cBhvr>
                                        <p:cTn id="42" dur="500"/>
                                        <p:tgtEl>
                                          <p:spTgt spid="67"/>
                                        </p:tgtEl>
                                      </p:cBhvr>
                                    </p:animEffect>
                                  </p:childTnLst>
                                </p:cTn>
                              </p:par>
                            </p:childTnLst>
                          </p:cTn>
                        </p:par>
                        <p:par>
                          <p:cTn id="43" fill="hold">
                            <p:stCondLst>
                              <p:cond delay="3000"/>
                            </p:stCondLst>
                            <p:childTnLst>
                              <p:par>
                                <p:cTn id="44" presetID="10" presetClass="entr" presetSubtype="0" fill="hold" nodeType="afterEffect">
                                  <p:stCondLst>
                                    <p:cond delay="0"/>
                                  </p:stCondLst>
                                  <p:childTnLst>
                                    <p:set>
                                      <p:cBhvr>
                                        <p:cTn id="45" dur="1" fill="hold">
                                          <p:stCondLst>
                                            <p:cond delay="0"/>
                                          </p:stCondLst>
                                        </p:cTn>
                                        <p:tgtEl>
                                          <p:spTgt spid="128"/>
                                        </p:tgtEl>
                                        <p:attrNameLst>
                                          <p:attrName>style.visibility</p:attrName>
                                        </p:attrNameLst>
                                      </p:cBhvr>
                                      <p:to>
                                        <p:strVal val="visible"/>
                                      </p:to>
                                    </p:set>
                                    <p:animEffect transition="in" filter="fade">
                                      <p:cBhvr>
                                        <p:cTn id="46" dur="500"/>
                                        <p:tgtEl>
                                          <p:spTgt spid="128"/>
                                        </p:tgtEl>
                                      </p:cBhvr>
                                    </p:animEffect>
                                  </p:childTnLst>
                                </p:cTn>
                              </p:par>
                              <p:par>
                                <p:cTn id="47" presetID="10" presetClass="entr" presetSubtype="0" fill="hold" nodeType="withEffect">
                                  <p:stCondLst>
                                    <p:cond delay="0"/>
                                  </p:stCondLst>
                                  <p:childTnLst>
                                    <p:set>
                                      <p:cBhvr>
                                        <p:cTn id="48" dur="1" fill="hold">
                                          <p:stCondLst>
                                            <p:cond delay="0"/>
                                          </p:stCondLst>
                                        </p:cTn>
                                        <p:tgtEl>
                                          <p:spTgt spid="139"/>
                                        </p:tgtEl>
                                        <p:attrNameLst>
                                          <p:attrName>style.visibility</p:attrName>
                                        </p:attrNameLst>
                                      </p:cBhvr>
                                      <p:to>
                                        <p:strVal val="visible"/>
                                      </p:to>
                                    </p:set>
                                    <p:animEffect transition="in" filter="fade">
                                      <p:cBhvr>
                                        <p:cTn id="49" dur="500"/>
                                        <p:tgtEl>
                                          <p:spTgt spid="139"/>
                                        </p:tgtEl>
                                      </p:cBhvr>
                                    </p:animEffect>
                                  </p:childTnLst>
                                </p:cTn>
                              </p:par>
                            </p:childTnLst>
                          </p:cTn>
                        </p:par>
                        <p:par>
                          <p:cTn id="50" fill="hold">
                            <p:stCondLst>
                              <p:cond delay="3500"/>
                            </p:stCondLst>
                            <p:childTnLst>
                              <p:par>
                                <p:cTn id="51" presetID="10" presetClass="entr" presetSubtype="0"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par>
                                <p:cTn id="54" presetID="10" presetClass="entr" presetSubtype="0" fill="hold" nodeType="withEffect">
                                  <p:stCondLst>
                                    <p:cond delay="0"/>
                                  </p:stCondLst>
                                  <p:childTnLst>
                                    <p:set>
                                      <p:cBhvr>
                                        <p:cTn id="55" dur="1" fill="hold">
                                          <p:stCondLst>
                                            <p:cond delay="0"/>
                                          </p:stCondLst>
                                        </p:cTn>
                                        <p:tgtEl>
                                          <p:spTgt spid="123"/>
                                        </p:tgtEl>
                                        <p:attrNameLst>
                                          <p:attrName>style.visibility</p:attrName>
                                        </p:attrNameLst>
                                      </p:cBhvr>
                                      <p:to>
                                        <p:strVal val="visible"/>
                                      </p:to>
                                    </p:set>
                                    <p:animEffect transition="in" filter="fade">
                                      <p:cBhvr>
                                        <p:cTn id="56" dur="500"/>
                                        <p:tgtEl>
                                          <p:spTgt spid="123"/>
                                        </p:tgtEl>
                                      </p:cBhvr>
                                    </p:animEffect>
                                  </p:childTnLst>
                                </p:cTn>
                              </p:par>
                            </p:childTnLst>
                          </p:cTn>
                        </p:par>
                        <p:par>
                          <p:cTn id="57" fill="hold">
                            <p:stCondLst>
                              <p:cond delay="4000"/>
                            </p:stCondLst>
                            <p:childTnLst>
                              <p:par>
                                <p:cTn id="58" presetID="10" presetClass="entr" presetSubtype="0" fill="hold" nodeType="afterEffect">
                                  <p:stCondLst>
                                    <p:cond delay="0"/>
                                  </p:stCondLst>
                                  <p:childTnLst>
                                    <p:set>
                                      <p:cBhvr>
                                        <p:cTn id="59" dur="1" fill="hold">
                                          <p:stCondLst>
                                            <p:cond delay="0"/>
                                          </p:stCondLst>
                                        </p:cTn>
                                        <p:tgtEl>
                                          <p:spTgt spid="156"/>
                                        </p:tgtEl>
                                        <p:attrNameLst>
                                          <p:attrName>style.visibility</p:attrName>
                                        </p:attrNameLst>
                                      </p:cBhvr>
                                      <p:to>
                                        <p:strVal val="visible"/>
                                      </p:to>
                                    </p:set>
                                    <p:animEffect transition="in" filter="fade">
                                      <p:cBhvr>
                                        <p:cTn id="60" dur="500"/>
                                        <p:tgtEl>
                                          <p:spTgt spid="156"/>
                                        </p:tgtEl>
                                      </p:cBhvr>
                                    </p:animEffect>
                                  </p:childTnLst>
                                </p:cTn>
                              </p:par>
                              <p:par>
                                <p:cTn id="61" presetID="10" presetClass="entr" presetSubtype="0" fill="hold" nodeType="with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500"/>
                                        <p:tgtEl>
                                          <p:spTgt spid="136"/>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fade">
                                      <p:cBhvr>
                                        <p:cTn id="67" dur="500"/>
                                        <p:tgtEl>
                                          <p:spTgt spid="66"/>
                                        </p:tgtEl>
                                      </p:cBhvr>
                                    </p:animEffect>
                                  </p:childTnLst>
                                </p:cTn>
                              </p:par>
                              <p:par>
                                <p:cTn id="68" presetID="10" presetClass="entr" presetSubtype="0" fill="hold"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childTnLst>
                          </p:cTn>
                        </p:par>
                        <p:par>
                          <p:cTn id="71" fill="hold">
                            <p:stCondLst>
                              <p:cond delay="5000"/>
                            </p:stCondLst>
                            <p:childTnLst>
                              <p:par>
                                <p:cTn id="72" presetID="10" presetClass="entr" presetSubtype="0" fill="hold" nodeType="after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fade">
                                      <p:cBhvr>
                                        <p:cTn id="74" dur="500"/>
                                        <p:tgtEl>
                                          <p:spTgt spid="48"/>
                                        </p:tgtEl>
                                      </p:cBhvr>
                                    </p:animEffect>
                                  </p:childTnLst>
                                </p:cTn>
                              </p:par>
                              <p:par>
                                <p:cTn id="75" presetID="10" presetClass="entr" presetSubtype="0" fill="hold" nodeType="with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fade">
                                      <p:cBhvr>
                                        <p:cTn id="77" dur="500"/>
                                        <p:tgtEl>
                                          <p:spTgt spid="65"/>
                                        </p:tgtEl>
                                      </p:cBhvr>
                                    </p:animEffect>
                                  </p:childTnLst>
                                </p:cTn>
                              </p:par>
                            </p:childTnLst>
                          </p:cTn>
                        </p:par>
                        <p:par>
                          <p:cTn id="78" fill="hold">
                            <p:stCondLst>
                              <p:cond delay="5500"/>
                            </p:stCondLst>
                            <p:childTnLst>
                              <p:par>
                                <p:cTn id="79" presetID="10" presetClass="entr" presetSubtype="0" fill="hold"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500"/>
                                        <p:tgtEl>
                                          <p:spTgt spid="28"/>
                                        </p:tgtEl>
                                      </p:cBhvr>
                                    </p:animEffect>
                                  </p:childTnLst>
                                </p:cTn>
                              </p:par>
                            </p:childTnLst>
                          </p:cTn>
                        </p:par>
                        <p:par>
                          <p:cTn id="82" fill="hold">
                            <p:stCondLst>
                              <p:cond delay="6000"/>
                            </p:stCondLst>
                            <p:childTnLst>
                              <p:par>
                                <p:cTn id="83" presetID="10" presetClass="entr" presetSubtype="0" fill="hold"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500"/>
                                        <p:tgtEl>
                                          <p:spTgt spid="25"/>
                                        </p:tgtEl>
                                      </p:cBhvr>
                                    </p:animEffect>
                                  </p:childTnLst>
                                </p:cTn>
                              </p:par>
                            </p:childTnLst>
                          </p:cTn>
                        </p:par>
                        <p:par>
                          <p:cTn id="86" fill="hold">
                            <p:stCondLst>
                              <p:cond delay="6500"/>
                            </p:stCondLst>
                            <p:childTnLst>
                              <p:par>
                                <p:cTn id="87" presetID="10" presetClass="entr" presetSubtype="0" fill="hold" nodeType="afterEffect">
                                  <p:stCondLst>
                                    <p:cond delay="0"/>
                                  </p:stCondLst>
                                  <p:childTnLst>
                                    <p:set>
                                      <p:cBhvr>
                                        <p:cTn id="88" dur="1" fill="hold">
                                          <p:stCondLst>
                                            <p:cond delay="0"/>
                                          </p:stCondLst>
                                        </p:cTn>
                                        <p:tgtEl>
                                          <p:spTgt spid="159"/>
                                        </p:tgtEl>
                                        <p:attrNameLst>
                                          <p:attrName>style.visibility</p:attrName>
                                        </p:attrNameLst>
                                      </p:cBhvr>
                                      <p:to>
                                        <p:strVal val="visible"/>
                                      </p:to>
                                    </p:set>
                                    <p:animEffect transition="in" filter="fade">
                                      <p:cBhvr>
                                        <p:cTn id="89" dur="500"/>
                                        <p:tgtEl>
                                          <p:spTgt spid="159"/>
                                        </p:tgtEl>
                                      </p:cBhvr>
                                    </p:animEffect>
                                  </p:childTnLst>
                                </p:cTn>
                              </p:par>
                            </p:childTnLst>
                          </p:cTn>
                        </p:par>
                        <p:par>
                          <p:cTn id="90" fill="hold">
                            <p:stCondLst>
                              <p:cond delay="7000"/>
                            </p:stCondLst>
                            <p:childTnLst>
                              <p:par>
                                <p:cTn id="91" presetID="10" presetClass="entr" presetSubtype="0" fill="hold"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80" grpId="0" animBg="1"/>
      <p:bldP spid="83" grpId="0" animBg="1"/>
    </p:bldLst>
  </p:timing>
</p:sld>
</file>

<file path=ppt/theme/theme1.xml><?xml version="1.0" encoding="utf-8"?>
<a:theme xmlns:a="http://schemas.openxmlformats.org/drawingml/2006/main" name="Office Theme">
  <a:themeElements>
    <a:clrScheme name="Custom 1">
      <a:dk1>
        <a:srgbClr val="262626"/>
      </a:dk1>
      <a:lt1>
        <a:srgbClr val="FFFFFF"/>
      </a:lt1>
      <a:dk2>
        <a:srgbClr val="FF8201"/>
      </a:dk2>
      <a:lt2>
        <a:srgbClr val="FFE4C9"/>
      </a:lt2>
      <a:accent1>
        <a:srgbClr val="FF8201"/>
      </a:accent1>
      <a:accent2>
        <a:srgbClr val="990033"/>
      </a:accent2>
      <a:accent3>
        <a:srgbClr val="FFBB00"/>
      </a:accent3>
      <a:accent4>
        <a:srgbClr val="FF252B"/>
      </a:accent4>
      <a:accent5>
        <a:srgbClr val="C4BCA5"/>
      </a:accent5>
      <a:accent6>
        <a:srgbClr val="919497"/>
      </a:accent6>
      <a:hlink>
        <a:srgbClr val="FF8201"/>
      </a:hlink>
      <a:folHlink>
        <a:srgbClr val="FF252B"/>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1066</TotalTime>
  <Words>1721</Words>
  <Application>Microsoft Office PowerPoint</Application>
  <PresentationFormat>Custom</PresentationFormat>
  <Paragraphs>158</Paragraphs>
  <Slides>16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Trebuchet MS</vt:lpstr>
      <vt:lpstr>Wingdings</vt:lpstr>
      <vt:lpstr>Office Theme</vt:lpstr>
      <vt:lpstr>Sidecar savings trial</vt:lpstr>
      <vt:lpstr>PowerPoint Presentation</vt:lpstr>
      <vt:lpstr>About NEST Insight</vt:lpstr>
      <vt:lpstr>What’s the problem we’re trying to solve?</vt:lpstr>
      <vt:lpstr>PowerPoint Presentation</vt:lpstr>
      <vt:lpstr>How does a lack of liquidity affect your workers?</vt:lpstr>
      <vt:lpstr>Impacts on wellbeing and productivity</vt:lpstr>
      <vt:lpstr>PowerPoint Presentation</vt:lpstr>
      <vt:lpstr>Hybrid products: the sidecar model</vt:lpstr>
      <vt:lpstr>Benefits of the sidecar model</vt:lpstr>
      <vt:lpstr>The research programme</vt:lpstr>
      <vt:lpstr>Working in partnership</vt:lpstr>
      <vt:lpstr>What are NEST Insight aiming to find out?</vt:lpstr>
      <vt:lpstr>Field trial</vt:lpstr>
      <vt:lpstr>Want to find out more?</vt:lpstr>
      <vt:lpstr>References</vt:lpstr>
    </vt:vector>
  </TitlesOfParts>
  <Company>NEST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Scott</dc:creator>
  <cp:lastModifiedBy>Hodgkinson , Clare</cp:lastModifiedBy>
  <cp:revision>83</cp:revision>
  <dcterms:created xsi:type="dcterms:W3CDTF">2016-06-15T08:40:11Z</dcterms:created>
  <dcterms:modified xsi:type="dcterms:W3CDTF">2018-12-03T16:04:48Z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4d755e-ad32-4fd1-9937-ecdb21254c0c_Enabled">
    <vt:lpwstr>True</vt:lpwstr>
  </property>
  <property fmtid="{D5CDD505-2E9C-101B-9397-08002B2CF9AE}" pid="3" name="MSIP_Label_644d755e-ad32-4fd1-9937-ecdb21254c0c_SiteId">
    <vt:lpwstr>0a72f032-1d09-457e-ba02-e565695486cf</vt:lpwstr>
  </property>
  <property fmtid="{D5CDD505-2E9C-101B-9397-08002B2CF9AE}" pid="4" name="MSIP_Label_644d755e-ad32-4fd1-9937-ecdb21254c0c_Owner">
    <vt:lpwstr>Clare.Hodgkinson@nestcorporation.org.uk</vt:lpwstr>
  </property>
  <property fmtid="{D5CDD505-2E9C-101B-9397-08002B2CF9AE}" pid="5" name="MSIP_Label_644d755e-ad32-4fd1-9937-ecdb21254c0c_SetDate">
    <vt:lpwstr>2018-12-03T16:04:38.9443990Z</vt:lpwstr>
  </property>
  <property fmtid="{D5CDD505-2E9C-101B-9397-08002B2CF9AE}" pid="6" name="MSIP_Label_644d755e-ad32-4fd1-9937-ecdb21254c0c_Name">
    <vt:lpwstr>NEST Internal</vt:lpwstr>
  </property>
  <property fmtid="{D5CDD505-2E9C-101B-9397-08002B2CF9AE}" pid="7" name="MSIP_Label_644d755e-ad32-4fd1-9937-ecdb21254c0c_Application">
    <vt:lpwstr>Microsoft Azure Information Protection</vt:lpwstr>
  </property>
  <property fmtid="{D5CDD505-2E9C-101B-9397-08002B2CF9AE}" pid="8" name="MSIP_Label_644d755e-ad32-4fd1-9937-ecdb21254c0c_Extended_MSFT_Method">
    <vt:lpwstr>Automatic</vt:lpwstr>
  </property>
  <property fmtid="{D5CDD505-2E9C-101B-9397-08002B2CF9AE}" pid="9" name="NEST Classification">
    <vt:lpwstr>NEST Internal</vt:lpwstr>
  </property>
</Properties>
</file>